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Source Han Sans KR" panose="020B0400000000000000" pitchFamily="34" charset="-128"/>
      <p:regular r:id="rId49"/>
    </p:embeddedFont>
    <p:embeddedFont>
      <p:font typeface="Source Han Sans KR Bold" panose="020B0800000000000000" pitchFamily="34" charset="-128"/>
      <p:regular r:id="rId50"/>
      <p:bold r:id="rId51"/>
    </p:embeddedFont>
    <p:embeddedFont>
      <p:font typeface="Source Han Sans KR Medium" panose="020B0600000000000000" pitchFamily="34" charset="-128"/>
      <p:regular r:id="rId52"/>
    </p:embeddedFont>
    <p:embeddedFont>
      <p:font typeface="Calibri" panose="020F0502020204030204" pitchFamily="34" charset="0"/>
      <p:regular r:id="rId53"/>
      <p:bold r:id="rId54"/>
      <p:italic r:id="rId55"/>
      <p:boldItalic r:id="rId56"/>
    </p:embeddedFont>
    <p:embeddedFont>
      <p:font typeface="Raleway Bold" pitchFamily="2" charset="0"/>
      <p:regular r:id="rId57"/>
      <p:bold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94648" autoAdjust="0"/>
  </p:normalViewPr>
  <p:slideViewPr>
    <p:cSldViewPr>
      <p:cViewPr varScale="1">
        <p:scale>
          <a:sx n="78" d="100"/>
          <a:sy n="78" d="100"/>
        </p:scale>
        <p:origin x="18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TextBox 2"/>
          <p:cNvSpPr txBox="1"/>
          <p:nvPr/>
        </p:nvSpPr>
        <p:spPr>
          <a:xfrm>
            <a:off x="606400" y="595385"/>
            <a:ext cx="17075200" cy="4770818"/>
          </a:xfrm>
          <a:prstGeom prst="rect">
            <a:avLst/>
          </a:prstGeom>
        </p:spPr>
        <p:txBody>
          <a:bodyPr lIns="0" tIns="0" rIns="0" bIns="0" rtlCol="0" anchor="t">
            <a:spAutoFit/>
          </a:bodyPr>
          <a:lstStyle/>
          <a:p>
            <a:pPr algn="ctr">
              <a:lnSpc>
                <a:spcPts val="9516"/>
              </a:lnSpc>
            </a:pPr>
            <a:r>
              <a:rPr lang="en-US" sz="6797">
                <a:solidFill>
                  <a:srgbClr val="090807"/>
                </a:solidFill>
                <a:latin typeface="Source Han Sans KR Bold"/>
                <a:ea typeface="Source Han Sans KR Bold"/>
                <a:cs typeface="Source Han Sans KR Bold"/>
                <a:sym typeface="Source Han Sans KR Bold"/>
              </a:rPr>
              <a:t>Multi-Modal Deep Learning </a:t>
            </a:r>
          </a:p>
          <a:p>
            <a:pPr algn="ctr">
              <a:lnSpc>
                <a:spcPts val="9516"/>
              </a:lnSpc>
            </a:pPr>
            <a:r>
              <a:rPr lang="en-US" sz="6797">
                <a:solidFill>
                  <a:srgbClr val="090807"/>
                </a:solidFill>
                <a:latin typeface="Source Han Sans KR Bold"/>
                <a:ea typeface="Source Han Sans KR Bold"/>
                <a:cs typeface="Source Han Sans KR Bold"/>
                <a:sym typeface="Source Han Sans KR Bold"/>
              </a:rPr>
              <a:t>for Credit Rating Prediction</a:t>
            </a:r>
          </a:p>
          <a:p>
            <a:pPr algn="ctr">
              <a:lnSpc>
                <a:spcPts val="9516"/>
              </a:lnSpc>
            </a:pPr>
            <a:r>
              <a:rPr lang="en-US" sz="6797">
                <a:solidFill>
                  <a:srgbClr val="090807"/>
                </a:solidFill>
                <a:latin typeface="Source Han Sans KR Bold"/>
                <a:ea typeface="Source Han Sans KR Bold"/>
                <a:cs typeface="Source Han Sans KR Bold"/>
                <a:sym typeface="Source Han Sans KR Bold"/>
              </a:rPr>
              <a:t>Using Text and Numerical Data Streams</a:t>
            </a:r>
          </a:p>
          <a:p>
            <a:pPr algn="ctr">
              <a:lnSpc>
                <a:spcPts val="9516"/>
              </a:lnSpc>
              <a:spcBef>
                <a:spcPct val="0"/>
              </a:spcBef>
            </a:pPr>
            <a:r>
              <a:rPr lang="en-US" sz="6797">
                <a:solidFill>
                  <a:srgbClr val="090807"/>
                </a:solidFill>
                <a:latin typeface="Source Han Sans KR Bold"/>
                <a:ea typeface="Source Han Sans KR Bold"/>
                <a:cs typeface="Source Han Sans KR Bold"/>
                <a:sym typeface="Source Han Sans KR Bold"/>
              </a:rPr>
              <a:t>2023</a:t>
            </a:r>
          </a:p>
        </p:txBody>
      </p:sp>
      <p:sp>
        <p:nvSpPr>
          <p:cNvPr id="3" name="TextBox 3"/>
          <p:cNvSpPr txBox="1"/>
          <p:nvPr/>
        </p:nvSpPr>
        <p:spPr>
          <a:xfrm>
            <a:off x="1028700" y="8270820"/>
            <a:ext cx="1409700" cy="335861"/>
          </a:xfrm>
          <a:prstGeom prst="rect">
            <a:avLst/>
          </a:prstGeom>
        </p:spPr>
        <p:txBody>
          <a:bodyPr wrap="square" lIns="0" tIns="0" rIns="0" bIns="0" rtlCol="0" anchor="t">
            <a:spAutoFit/>
          </a:bodyPr>
          <a:lstStyle/>
          <a:p>
            <a:pPr algn="l">
              <a:lnSpc>
                <a:spcPts val="2800"/>
              </a:lnSpc>
              <a:spcBef>
                <a:spcPct val="0"/>
              </a:spcBef>
            </a:pPr>
            <a:r>
              <a:rPr lang="en-US" sz="2000" dirty="0">
                <a:solidFill>
                  <a:srgbClr val="090807"/>
                </a:solidFill>
                <a:latin typeface="Source Han Sans KR"/>
                <a:ea typeface="Source Han Sans KR"/>
                <a:cs typeface="Source Han Sans KR"/>
                <a:sym typeface="Source Han Sans KR"/>
              </a:rPr>
              <a:t>2024.07.12</a:t>
            </a:r>
          </a:p>
        </p:txBody>
      </p:sp>
      <p:sp>
        <p:nvSpPr>
          <p:cNvPr id="5" name="AutoShape 5"/>
          <p:cNvSpPr/>
          <p:nvPr/>
        </p:nvSpPr>
        <p:spPr>
          <a:xfrm>
            <a:off x="1752600" y="9182100"/>
            <a:ext cx="15166788" cy="0"/>
          </a:xfrm>
          <a:prstGeom prst="line">
            <a:avLst/>
          </a:prstGeom>
          <a:ln w="9525" cap="flat">
            <a:solidFill>
              <a:srgbClr val="090807"/>
            </a:solidFill>
            <a:prstDash val="solid"/>
            <a:headEnd type="none" w="sm" len="sm"/>
            <a:tailEnd type="none" w="sm" len="sm"/>
          </a:ln>
        </p:spPr>
      </p:sp>
      <p:sp>
        <p:nvSpPr>
          <p:cNvPr id="6" name="TextBox 6"/>
          <p:cNvSpPr txBox="1"/>
          <p:nvPr/>
        </p:nvSpPr>
        <p:spPr>
          <a:xfrm>
            <a:off x="3990596" y="5926668"/>
            <a:ext cx="10306808" cy="887095"/>
          </a:xfrm>
          <a:prstGeom prst="rect">
            <a:avLst/>
          </a:prstGeom>
        </p:spPr>
        <p:txBody>
          <a:bodyPr lIns="0" tIns="0" rIns="0" bIns="0" rtlCol="0" anchor="t">
            <a:spAutoFit/>
          </a:bodyPr>
          <a:lstStyle/>
          <a:p>
            <a:pPr algn="ctr">
              <a:lnSpc>
                <a:spcPts val="7279"/>
              </a:lnSpc>
            </a:pPr>
            <a:r>
              <a:rPr lang="en-US" sz="5199">
                <a:solidFill>
                  <a:srgbClr val="090807"/>
                </a:solidFill>
                <a:latin typeface="Source Han Sans KR Bold"/>
                <a:ea typeface="Source Han Sans KR Bold"/>
                <a:cs typeface="Source Han Sans KR Bold"/>
                <a:sym typeface="Source Han Sans KR Bold"/>
              </a:rPr>
              <a:t>Paper Implementation Report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4" name="TextBox 4"/>
          <p:cNvSpPr txBox="1"/>
          <p:nvPr/>
        </p:nvSpPr>
        <p:spPr>
          <a:xfrm>
            <a:off x="622814" y="2509660"/>
            <a:ext cx="6000006" cy="504826"/>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Source Han Sans KR Bold"/>
                <a:ea typeface="Source Han Sans KR Bold"/>
                <a:cs typeface="Source Han Sans KR Bold"/>
                <a:sym typeface="Source Han Sans KR Bold"/>
              </a:rPr>
              <a:t>2. LSTM 기반의 연구</a:t>
            </a:r>
          </a:p>
        </p:txBody>
      </p:sp>
      <p:sp>
        <p:nvSpPr>
          <p:cNvPr id="5" name="TextBox 5"/>
          <p:cNvSpPr txBox="1"/>
          <p:nvPr/>
        </p:nvSpPr>
        <p:spPr>
          <a:xfrm>
            <a:off x="622814" y="3471686"/>
            <a:ext cx="17041091" cy="42779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시계열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Ahmed et al. (2022): LSTM을 사용하여 시계열 데이터를 기반으로 예측을 수행, 복잡한 시계열 데이터를 효과적으로 모델링할 수 있음을 입증함</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신용 점수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Chen et al. (2021): LSTM을 사용하여 초기 연체 예측을 수행, 딥러닝 모델이 전통적인 방법보다 높은 정확도를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수익 점수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Adisa et al. (2022): 유전 알고리즘을 사용하여 최적의 파라미터를 결정하는 LSTM 모델을 사용하여 수익 점수 예측을 수행, 최적화된 모델이 단일 분류기보다 우수한 성능을 보임</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grpSp>
        <p:nvGrpSpPr>
          <p:cNvPr id="6" name="Group 6"/>
          <p:cNvGrpSpPr/>
          <p:nvPr/>
        </p:nvGrpSpPr>
        <p:grpSpPr>
          <a:xfrm>
            <a:off x="923832" y="1589712"/>
            <a:ext cx="3101664" cy="698372"/>
            <a:chOff x="0" y="0"/>
            <a:chExt cx="816899" cy="183933"/>
          </a:xfrm>
        </p:grpSpPr>
        <p:sp>
          <p:nvSpPr>
            <p:cNvPr id="7" name="Freeform 7"/>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8" name="TextBox 8"/>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기존의 연구</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4" name="TextBox 4"/>
          <p:cNvSpPr txBox="1"/>
          <p:nvPr/>
        </p:nvSpPr>
        <p:spPr>
          <a:xfrm>
            <a:off x="622814" y="2509660"/>
            <a:ext cx="6000006" cy="504826"/>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Source Han Sans KR Bold"/>
                <a:ea typeface="Source Han Sans KR Bold"/>
                <a:cs typeface="Source Han Sans KR Bold"/>
                <a:sym typeface="Source Han Sans KR Bold"/>
              </a:rPr>
              <a:t>2. LSTM 기반의 연구</a:t>
            </a:r>
          </a:p>
        </p:txBody>
      </p:sp>
      <p:sp>
        <p:nvSpPr>
          <p:cNvPr id="5" name="TextBox 5"/>
          <p:cNvSpPr txBox="1"/>
          <p:nvPr/>
        </p:nvSpPr>
        <p:spPr>
          <a:xfrm>
            <a:off x="622814" y="3471686"/>
            <a:ext cx="17041091" cy="46685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파산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Kim et al. (2022): LSTM을 사용하여 파산 예측에서 전통적인 방법보다 우수한 성능을 보였으며, 딥러닝 모델의 강점을 강조함</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Zhuang et al. (2022): CNN과 LSTM을 결합하여 주식 시장의 가격 예측을 수행, 두 모델의 결합이 예측 성능을 향상시킴</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금 가격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Vidya and Hari (2020): 금 가격 예측에서 LSTM이 전통적인 방법보다 뛰어난 성능을 보였으며, 딥러닝 모델의 적용 가능성을 입증함</a:t>
            </a: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grpSp>
        <p:nvGrpSpPr>
          <p:cNvPr id="6" name="Group 6"/>
          <p:cNvGrpSpPr/>
          <p:nvPr/>
        </p:nvGrpSpPr>
        <p:grpSpPr>
          <a:xfrm>
            <a:off x="923832" y="1589712"/>
            <a:ext cx="3101664" cy="698372"/>
            <a:chOff x="0" y="0"/>
            <a:chExt cx="816899" cy="183933"/>
          </a:xfrm>
        </p:grpSpPr>
        <p:sp>
          <p:nvSpPr>
            <p:cNvPr id="7" name="Freeform 7"/>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8" name="TextBox 8"/>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기존의 연구</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4" name="TextBox 4"/>
          <p:cNvSpPr txBox="1"/>
          <p:nvPr/>
        </p:nvSpPr>
        <p:spPr>
          <a:xfrm>
            <a:off x="622814" y="2509660"/>
            <a:ext cx="6000006" cy="504826"/>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Source Han Sans KR Bold"/>
                <a:ea typeface="Source Han Sans KR Bold"/>
                <a:cs typeface="Source Han Sans KR Bold"/>
                <a:sym typeface="Source Han Sans KR Bold"/>
              </a:rPr>
              <a:t>3. 하이브리드 모델 기반의 연구</a:t>
            </a:r>
          </a:p>
        </p:txBody>
      </p:sp>
      <p:sp>
        <p:nvSpPr>
          <p:cNvPr id="5" name="TextBox 5"/>
          <p:cNvSpPr txBox="1"/>
          <p:nvPr/>
        </p:nvSpPr>
        <p:spPr>
          <a:xfrm>
            <a:off x="622814" y="3471686"/>
            <a:ext cx="17041091" cy="54495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환율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Aryal et al. (2019): CNN과 LSTM을 결합하여 미국 달러와 스리랑카 루피 간의 환율 예측을 수행. CNN은 중요한 패턴을 추출하고, LSTM은 시계열 데이터의 장기 의존성을 학습함. 결합된 모델이 개별 모델보다 높은 예측 정확도를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주식 시장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Feng et al. (2022): CNN과 LSTM을 결합하여 금융 시계열 예측에서 향상된 성능을 보임. 다양한 금융 데이터셋을 사용하여 제안된 하이브리드 모델의 성능을 평가함. 제안된 하이브리드 모델이 기존의 단일 모델보다 더 나은 예측 성능을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Lin et al. (2021): CNN과 LSTM을 결합한 모델(CNN-LS)을 사용하여 주식 지수의 가격을 예측함. 두 개의 CNN 경로와 하나의 LSTM 경로를 사용하여 특징을 추출함. 10년 간의 역사적 데이터를 사용한 실험에서 CNN-LS 모델이 기존 방법들보다 더 나은 성능을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Zhuang et al. (2022): CNN과 LSTM을 결합하여 주식 시장의 가격 예측을 수행. CNN은 입력 데이터의 특징을 추출하고, LSTM은 시계열 데이터를 학습함. CNN과 LSTM의 결합이 개별 모델보다 더 나은 예측 성능을 보임</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grpSp>
        <p:nvGrpSpPr>
          <p:cNvPr id="6" name="Group 6"/>
          <p:cNvGrpSpPr/>
          <p:nvPr/>
        </p:nvGrpSpPr>
        <p:grpSpPr>
          <a:xfrm>
            <a:off x="923832" y="1589712"/>
            <a:ext cx="3101664" cy="698372"/>
            <a:chOff x="0" y="0"/>
            <a:chExt cx="816899" cy="183933"/>
          </a:xfrm>
        </p:grpSpPr>
        <p:sp>
          <p:nvSpPr>
            <p:cNvPr id="7" name="Freeform 7"/>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8" name="TextBox 8"/>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기존의 연구</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4" name="TextBox 4"/>
          <p:cNvSpPr txBox="1"/>
          <p:nvPr/>
        </p:nvSpPr>
        <p:spPr>
          <a:xfrm>
            <a:off x="622814" y="2509660"/>
            <a:ext cx="6000006" cy="504826"/>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Source Han Sans KR Bold"/>
                <a:ea typeface="Source Han Sans KR Bold"/>
                <a:cs typeface="Source Han Sans KR Bold"/>
                <a:sym typeface="Source Han Sans KR Bold"/>
              </a:rPr>
              <a:t>4. NLP기반의 연구</a:t>
            </a:r>
          </a:p>
        </p:txBody>
      </p:sp>
      <p:sp>
        <p:nvSpPr>
          <p:cNvPr id="5" name="TextBox 5"/>
          <p:cNvSpPr txBox="1"/>
          <p:nvPr/>
        </p:nvSpPr>
        <p:spPr>
          <a:xfrm>
            <a:off x="622814" y="3471686"/>
            <a:ext cx="17041091" cy="54495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주가 움직임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Lee et al. (2014): 텍스트의 중요성을 분석하여 예측 정확도를 향상시켰으며, 텍스트 데이터가 금융 예측에 유용함을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파산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Goldberg (2016); Mai et al. (2019): 텍스트 데이터에서 CNN의 효과를 입증하였으며, 텍스트 데이터가 기업 파산 예측에 유용함을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복합 금융 데이터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Vargas et al. (2017); Li et al. (2020a): 텍스트 처리에서 RNN의 문맥 정보 캡처 능력을 입증하였으며, RNN이 복잡한 텍스트 데이터를 효과적으로 처리할 수 있음을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신용 리스크 평가</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Dorfleitner et al. (2016); Chen et al. (2018); Netzer et al. (2019): 신용 리스크 응용에서 트랜스포머 모델의 효과를 입증하였으며, 텍스트 데이터가 신용 리스크 평가에 유용함을 보임</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grpSp>
        <p:nvGrpSpPr>
          <p:cNvPr id="6" name="Group 6"/>
          <p:cNvGrpSpPr/>
          <p:nvPr/>
        </p:nvGrpSpPr>
        <p:grpSpPr>
          <a:xfrm>
            <a:off x="923832" y="1589712"/>
            <a:ext cx="3101664" cy="698372"/>
            <a:chOff x="0" y="0"/>
            <a:chExt cx="816899" cy="183933"/>
          </a:xfrm>
        </p:grpSpPr>
        <p:sp>
          <p:nvSpPr>
            <p:cNvPr id="7" name="Freeform 7"/>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8" name="TextBox 8"/>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기존의 연구</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4" name="TextBox 4"/>
          <p:cNvSpPr txBox="1"/>
          <p:nvPr/>
        </p:nvSpPr>
        <p:spPr>
          <a:xfrm>
            <a:off x="622814" y="2509660"/>
            <a:ext cx="6000006" cy="504826"/>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Source Han Sans KR Bold"/>
                <a:ea typeface="Source Han Sans KR Bold"/>
                <a:cs typeface="Source Han Sans KR Bold"/>
                <a:sym typeface="Source Han Sans KR Bold"/>
              </a:rPr>
              <a:t>4. NLP기반의 연구</a:t>
            </a:r>
          </a:p>
        </p:txBody>
      </p:sp>
      <p:sp>
        <p:nvSpPr>
          <p:cNvPr id="5" name="TextBox 5"/>
          <p:cNvSpPr txBox="1"/>
          <p:nvPr/>
        </p:nvSpPr>
        <p:spPr>
          <a:xfrm>
            <a:off x="622814" y="3471686"/>
            <a:ext cx="17041091" cy="62306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텍스트 추출</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Kriebel and Stitz (2022): 신용 관련 정보의 텍스트 추출에서 딥러닝 모델의 우수성을 입증하였으며, 텍스트 데이터가 금융 예측에서 중요한 역할을 함을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텍스트의 유용성</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Mai et al. (2019); Matin et al. (2019): 금융 스트레스 및 파산 예측에서 텍스트의 유용성을 입증하였으며, 텍스트 데이터가 예측 성능을 향상시킬 수 있음을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텍스트의 한계</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Dorfleitner et al. (2016); Chen et al. (2018): P2P 대출에서 텍스트 특성이 신용 기본을 예측할 수 없다는 결과를 도출하였으며, 텍스트 데이터의 제한점을 강조함</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혼합 결과</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Stevenson et al. (2021): 소규모 기업의 대출 기본 예측에서 텍스트 데이터의 가치가 명확하지 않음을 발견하였으며, 텍스트 데이터의 유용성에 대한 추가 연구가 필요함을 보임</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grpSp>
        <p:nvGrpSpPr>
          <p:cNvPr id="6" name="Group 6"/>
          <p:cNvGrpSpPr/>
          <p:nvPr/>
        </p:nvGrpSpPr>
        <p:grpSpPr>
          <a:xfrm>
            <a:off x="923832" y="1589712"/>
            <a:ext cx="3101664" cy="698372"/>
            <a:chOff x="0" y="0"/>
            <a:chExt cx="816899" cy="183933"/>
          </a:xfrm>
        </p:grpSpPr>
        <p:sp>
          <p:nvSpPr>
            <p:cNvPr id="7" name="Freeform 7"/>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8" name="TextBox 8"/>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기존의 연구</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Freeform 3"/>
          <p:cNvSpPr/>
          <p:nvPr/>
        </p:nvSpPr>
        <p:spPr>
          <a:xfrm>
            <a:off x="860320" y="2690635"/>
            <a:ext cx="8905029" cy="6567665"/>
          </a:xfrm>
          <a:custGeom>
            <a:avLst/>
            <a:gdLst/>
            <a:ahLst/>
            <a:cxnLst/>
            <a:rect l="l" t="t" r="r" b="b"/>
            <a:pathLst>
              <a:path w="8905029" h="6567665">
                <a:moveTo>
                  <a:pt x="0" y="0"/>
                </a:moveTo>
                <a:lnTo>
                  <a:pt x="8905029" y="0"/>
                </a:lnTo>
                <a:lnTo>
                  <a:pt x="8905029" y="6567665"/>
                </a:lnTo>
                <a:lnTo>
                  <a:pt x="0" y="6567665"/>
                </a:lnTo>
                <a:lnTo>
                  <a:pt x="0" y="0"/>
                </a:lnTo>
                <a:close/>
              </a:path>
            </a:pathLst>
          </a:custGeom>
          <a:blipFill>
            <a:blip r:embed="rId2"/>
            <a:stretch>
              <a:fillRect/>
            </a:stretch>
          </a:blipFill>
        </p:spPr>
      </p:sp>
      <p:sp>
        <p:nvSpPr>
          <p:cNvPr id="4" name="AutoShape 4"/>
          <p:cNvSpPr/>
          <p:nvPr/>
        </p:nvSpPr>
        <p:spPr>
          <a:xfrm flipV="1">
            <a:off x="5793971" y="3166950"/>
            <a:ext cx="4354617" cy="557848"/>
          </a:xfrm>
          <a:prstGeom prst="line">
            <a:avLst/>
          </a:prstGeom>
          <a:ln w="38100" cap="flat">
            <a:solidFill>
              <a:srgbClr val="090807"/>
            </a:solidFill>
            <a:prstDash val="solid"/>
            <a:headEnd type="none" w="sm" len="sm"/>
            <a:tailEnd type="none" w="sm" len="sm"/>
          </a:ln>
        </p:spPr>
      </p:sp>
      <p:grpSp>
        <p:nvGrpSpPr>
          <p:cNvPr id="5" name="Group 5"/>
          <p:cNvGrpSpPr/>
          <p:nvPr/>
        </p:nvGrpSpPr>
        <p:grpSpPr>
          <a:xfrm>
            <a:off x="9880450" y="2299566"/>
            <a:ext cx="8074794" cy="5007013"/>
            <a:chOff x="0" y="0"/>
            <a:chExt cx="2126695" cy="1318719"/>
          </a:xfrm>
        </p:grpSpPr>
        <p:sp>
          <p:nvSpPr>
            <p:cNvPr id="6" name="Freeform 6"/>
            <p:cNvSpPr/>
            <p:nvPr/>
          </p:nvSpPr>
          <p:spPr>
            <a:xfrm>
              <a:off x="0" y="0"/>
              <a:ext cx="2126695" cy="1318719"/>
            </a:xfrm>
            <a:custGeom>
              <a:avLst/>
              <a:gdLst/>
              <a:ahLst/>
              <a:cxnLst/>
              <a:rect l="l" t="t" r="r" b="b"/>
              <a:pathLst>
                <a:path w="2126695" h="1318719">
                  <a:moveTo>
                    <a:pt x="19176" y="0"/>
                  </a:moveTo>
                  <a:lnTo>
                    <a:pt x="2107519" y="0"/>
                  </a:lnTo>
                  <a:cubicBezTo>
                    <a:pt x="2112605" y="0"/>
                    <a:pt x="2117482" y="2020"/>
                    <a:pt x="2121078" y="5616"/>
                  </a:cubicBezTo>
                  <a:cubicBezTo>
                    <a:pt x="2124675" y="9212"/>
                    <a:pt x="2126695" y="14090"/>
                    <a:pt x="2126695" y="19176"/>
                  </a:cubicBezTo>
                  <a:lnTo>
                    <a:pt x="2126695" y="1299544"/>
                  </a:lnTo>
                  <a:cubicBezTo>
                    <a:pt x="2126695" y="1310134"/>
                    <a:pt x="2118110" y="1318719"/>
                    <a:pt x="2107519" y="1318719"/>
                  </a:cubicBezTo>
                  <a:lnTo>
                    <a:pt x="19176" y="1318719"/>
                  </a:lnTo>
                  <a:cubicBezTo>
                    <a:pt x="14090" y="1318719"/>
                    <a:pt x="9212" y="1316699"/>
                    <a:pt x="5616" y="1313103"/>
                  </a:cubicBezTo>
                  <a:cubicBezTo>
                    <a:pt x="2020" y="1309507"/>
                    <a:pt x="0" y="1304630"/>
                    <a:pt x="0" y="1299544"/>
                  </a:cubicBezTo>
                  <a:lnTo>
                    <a:pt x="0" y="19176"/>
                  </a:lnTo>
                  <a:cubicBezTo>
                    <a:pt x="0" y="8585"/>
                    <a:pt x="8585" y="0"/>
                    <a:pt x="19176" y="0"/>
                  </a:cubicBezTo>
                  <a:close/>
                </a:path>
              </a:pathLst>
            </a:custGeom>
            <a:solidFill>
              <a:srgbClr val="FEFBEE"/>
            </a:solidFill>
            <a:ln w="38100" cap="sq">
              <a:solidFill>
                <a:srgbClr val="000000"/>
              </a:solidFill>
              <a:prstDash val="solid"/>
              <a:miter/>
            </a:ln>
          </p:spPr>
        </p:sp>
        <p:sp>
          <p:nvSpPr>
            <p:cNvPr id="7" name="TextBox 7"/>
            <p:cNvSpPr txBox="1"/>
            <p:nvPr/>
          </p:nvSpPr>
          <p:spPr>
            <a:xfrm>
              <a:off x="0" y="-38100"/>
              <a:ext cx="2126695" cy="1356819"/>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9" name="TextBox 9"/>
          <p:cNvSpPr txBox="1"/>
          <p:nvPr/>
        </p:nvSpPr>
        <p:spPr>
          <a:xfrm>
            <a:off x="10148588" y="2571002"/>
            <a:ext cx="1703933" cy="1153795"/>
          </a:xfrm>
          <a:prstGeom prst="rect">
            <a:avLst/>
          </a:prstGeom>
        </p:spPr>
        <p:txBody>
          <a:bodyPr lIns="0" tIns="0" rIns="0" bIns="0" rtlCol="0" anchor="t">
            <a:spAutoFit/>
          </a:bodyPr>
          <a:lstStyle/>
          <a:p>
            <a:pPr algn="ctr">
              <a:lnSpc>
                <a:spcPts val="3079"/>
              </a:lnSpc>
            </a:pPr>
            <a:r>
              <a:rPr lang="en-US" sz="2199">
                <a:solidFill>
                  <a:srgbClr val="000000"/>
                </a:solidFill>
                <a:latin typeface="Source Han Sans KR Bold"/>
                <a:ea typeface="Source Han Sans KR Bold"/>
                <a:cs typeface="Source Han Sans KR Bold"/>
                <a:sym typeface="Source Han Sans KR Bold"/>
              </a:rPr>
              <a:t>Early Fusion</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algn="ctr">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p:txBody>
      </p:sp>
      <p:sp>
        <p:nvSpPr>
          <p:cNvPr id="10" name="TextBox 10"/>
          <p:cNvSpPr txBox="1"/>
          <p:nvPr/>
        </p:nvSpPr>
        <p:spPr>
          <a:xfrm>
            <a:off x="10148588" y="3305724"/>
            <a:ext cx="7806656" cy="3887470"/>
          </a:xfrm>
          <a:prstGeom prst="rect">
            <a:avLst/>
          </a:prstGeom>
        </p:spPr>
        <p:txBody>
          <a:bodyPr lIns="0" tIns="0" rIns="0" bIns="0" rtlCol="0" anchor="t">
            <a:spAutoFit/>
          </a:bodyPr>
          <a:lstStyle/>
          <a:p>
            <a:pPr marL="474979" lvl="1" indent="-237490"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원시 데이터를 처리 파이프라인의 초기 단계에서 결합하는 방법</a:t>
            </a:r>
          </a:p>
          <a:p>
            <a:pPr marL="474979" lvl="1" indent="-237490"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결합된 데이터는 통합된 모델에 입력되어 특징 추출 및 분류</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r>
              <a:rPr lang="en-US" sz="2199">
                <a:solidFill>
                  <a:srgbClr val="000000"/>
                </a:solidFill>
                <a:latin typeface="Source Han Sans KR Bold"/>
                <a:ea typeface="Source Han Sans KR Bold"/>
                <a:cs typeface="Source Han Sans KR Bold"/>
                <a:sym typeface="Source Han Sans KR Bold"/>
              </a:rPr>
              <a:t>장점:</a:t>
            </a:r>
            <a:r>
              <a:rPr lang="en-US" sz="2199">
                <a:solidFill>
                  <a:srgbClr val="000000"/>
                </a:solidFill>
                <a:latin typeface="Source Han Sans KR"/>
                <a:ea typeface="Source Han Sans KR"/>
                <a:cs typeface="Source Han Sans KR"/>
                <a:sym typeface="Source Han Sans KR"/>
              </a:rPr>
              <a:t> 이 방법은 모달리티 간의 상관관계를 최대한 활용할 수 있으며, 모든 가용 정보를 보존할 수 있다.</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r>
              <a:rPr lang="en-US" sz="2199">
                <a:solidFill>
                  <a:srgbClr val="000000"/>
                </a:solidFill>
                <a:latin typeface="Source Han Sans KR Bold"/>
                <a:ea typeface="Source Han Sans KR Bold"/>
                <a:cs typeface="Source Han Sans KR Bold"/>
                <a:sym typeface="Source Han Sans KR Bold"/>
              </a:rPr>
              <a:t>단점:</a:t>
            </a:r>
            <a:r>
              <a:rPr lang="en-US" sz="2199">
                <a:solidFill>
                  <a:srgbClr val="000000"/>
                </a:solidFill>
                <a:latin typeface="Source Han Sans KR"/>
                <a:ea typeface="Source Han Sans KR"/>
                <a:cs typeface="Source Han Sans KR"/>
                <a:sym typeface="Source Han Sans KR"/>
              </a:rPr>
              <a:t> 초기 융합은 계산 비용이 많이 들 수 있으며, 다른 유형의 데이터를 처리하기 위해 광범위한 전처리가 필요할 수 있다.</a:t>
            </a:r>
          </a:p>
          <a:p>
            <a:pPr algn="l">
              <a:lnSpc>
                <a:spcPts val="3079"/>
              </a:lnSpc>
              <a:spcBef>
                <a:spcPct val="0"/>
              </a:spcBef>
            </a:pPr>
            <a:r>
              <a:rPr lang="en-US" sz="2199">
                <a:solidFill>
                  <a:srgbClr val="000000"/>
                </a:solidFill>
                <a:latin typeface="Source Han Sans KR"/>
                <a:ea typeface="Source Han Sans KR"/>
                <a:cs typeface="Source Han Sans KR"/>
                <a:sym typeface="Source Han Sans KR"/>
              </a:rPr>
              <a:t>높은 차원의 데이터로 인해 모델이 복잡해질 수 있다.</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grpSp>
        <p:nvGrpSpPr>
          <p:cNvPr id="11" name="Group 11"/>
          <p:cNvGrpSpPr/>
          <p:nvPr/>
        </p:nvGrpSpPr>
        <p:grpSpPr>
          <a:xfrm>
            <a:off x="923832" y="1589712"/>
            <a:ext cx="3272582" cy="698372"/>
            <a:chOff x="0" y="0"/>
            <a:chExt cx="861915" cy="183933"/>
          </a:xfrm>
        </p:grpSpPr>
        <p:sp>
          <p:nvSpPr>
            <p:cNvPr id="12" name="Freeform 12"/>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13" name="TextBox 13"/>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1282942" y="1703948"/>
            <a:ext cx="255436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멀티모달 융합 전략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Freeform 3"/>
          <p:cNvSpPr/>
          <p:nvPr/>
        </p:nvSpPr>
        <p:spPr>
          <a:xfrm>
            <a:off x="860320" y="2690635"/>
            <a:ext cx="8905029" cy="6567665"/>
          </a:xfrm>
          <a:custGeom>
            <a:avLst/>
            <a:gdLst/>
            <a:ahLst/>
            <a:cxnLst/>
            <a:rect l="l" t="t" r="r" b="b"/>
            <a:pathLst>
              <a:path w="8905029" h="6567665">
                <a:moveTo>
                  <a:pt x="0" y="0"/>
                </a:moveTo>
                <a:lnTo>
                  <a:pt x="8905029" y="0"/>
                </a:lnTo>
                <a:lnTo>
                  <a:pt x="8905029" y="6567665"/>
                </a:lnTo>
                <a:lnTo>
                  <a:pt x="0" y="6567665"/>
                </a:lnTo>
                <a:lnTo>
                  <a:pt x="0" y="0"/>
                </a:lnTo>
                <a:close/>
              </a:path>
            </a:pathLst>
          </a:custGeom>
          <a:blipFill>
            <a:blip r:embed="rId2"/>
            <a:stretch>
              <a:fillRect/>
            </a:stretch>
          </a:blipFill>
        </p:spPr>
      </p:sp>
      <p:sp>
        <p:nvSpPr>
          <p:cNvPr id="4" name="AutoShape 4"/>
          <p:cNvSpPr/>
          <p:nvPr/>
        </p:nvSpPr>
        <p:spPr>
          <a:xfrm flipV="1">
            <a:off x="7756108" y="2971687"/>
            <a:ext cx="2349948" cy="3002781"/>
          </a:xfrm>
          <a:prstGeom prst="line">
            <a:avLst/>
          </a:prstGeom>
          <a:ln w="38100" cap="flat">
            <a:solidFill>
              <a:srgbClr val="090807"/>
            </a:solidFill>
            <a:prstDash val="solid"/>
            <a:headEnd type="none" w="sm" len="sm"/>
            <a:tailEnd type="none" w="sm" len="sm"/>
          </a:ln>
        </p:spPr>
      </p:sp>
      <p:grpSp>
        <p:nvGrpSpPr>
          <p:cNvPr id="5" name="Group 5"/>
          <p:cNvGrpSpPr/>
          <p:nvPr/>
        </p:nvGrpSpPr>
        <p:grpSpPr>
          <a:xfrm>
            <a:off x="9880450" y="2299566"/>
            <a:ext cx="8074794" cy="5778909"/>
            <a:chOff x="0" y="0"/>
            <a:chExt cx="2126695" cy="1522017"/>
          </a:xfrm>
        </p:grpSpPr>
        <p:sp>
          <p:nvSpPr>
            <p:cNvPr id="6" name="Freeform 6"/>
            <p:cNvSpPr/>
            <p:nvPr/>
          </p:nvSpPr>
          <p:spPr>
            <a:xfrm>
              <a:off x="0" y="0"/>
              <a:ext cx="2126695" cy="1522017"/>
            </a:xfrm>
            <a:custGeom>
              <a:avLst/>
              <a:gdLst/>
              <a:ahLst/>
              <a:cxnLst/>
              <a:rect l="l" t="t" r="r" b="b"/>
              <a:pathLst>
                <a:path w="2126695" h="1522017">
                  <a:moveTo>
                    <a:pt x="19176" y="0"/>
                  </a:moveTo>
                  <a:lnTo>
                    <a:pt x="2107519" y="0"/>
                  </a:lnTo>
                  <a:cubicBezTo>
                    <a:pt x="2112605" y="0"/>
                    <a:pt x="2117482" y="2020"/>
                    <a:pt x="2121078" y="5616"/>
                  </a:cubicBezTo>
                  <a:cubicBezTo>
                    <a:pt x="2124675" y="9212"/>
                    <a:pt x="2126695" y="14090"/>
                    <a:pt x="2126695" y="19176"/>
                  </a:cubicBezTo>
                  <a:lnTo>
                    <a:pt x="2126695" y="1502842"/>
                  </a:lnTo>
                  <a:cubicBezTo>
                    <a:pt x="2126695" y="1513432"/>
                    <a:pt x="2118110" y="1522017"/>
                    <a:pt x="2107519" y="1522017"/>
                  </a:cubicBezTo>
                  <a:lnTo>
                    <a:pt x="19176" y="1522017"/>
                  </a:lnTo>
                  <a:cubicBezTo>
                    <a:pt x="8585" y="1522017"/>
                    <a:pt x="0" y="1513432"/>
                    <a:pt x="0" y="1502842"/>
                  </a:cubicBezTo>
                  <a:lnTo>
                    <a:pt x="0" y="19176"/>
                  </a:lnTo>
                  <a:cubicBezTo>
                    <a:pt x="0" y="8585"/>
                    <a:pt x="8585" y="0"/>
                    <a:pt x="19176" y="0"/>
                  </a:cubicBezTo>
                  <a:close/>
                </a:path>
              </a:pathLst>
            </a:custGeom>
            <a:solidFill>
              <a:srgbClr val="FEFBEE"/>
            </a:solidFill>
            <a:ln w="38100" cap="sq">
              <a:solidFill>
                <a:srgbClr val="000000"/>
              </a:solidFill>
              <a:prstDash val="solid"/>
              <a:miter/>
            </a:ln>
          </p:spPr>
        </p:sp>
        <p:sp>
          <p:nvSpPr>
            <p:cNvPr id="7" name="TextBox 7"/>
            <p:cNvSpPr txBox="1"/>
            <p:nvPr/>
          </p:nvSpPr>
          <p:spPr>
            <a:xfrm>
              <a:off x="0" y="-38100"/>
              <a:ext cx="2126695" cy="1560117"/>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9" name="TextBox 9"/>
          <p:cNvSpPr txBox="1"/>
          <p:nvPr/>
        </p:nvSpPr>
        <p:spPr>
          <a:xfrm>
            <a:off x="10106057" y="2571002"/>
            <a:ext cx="2810768" cy="763270"/>
          </a:xfrm>
          <a:prstGeom prst="rect">
            <a:avLst/>
          </a:prstGeom>
        </p:spPr>
        <p:txBody>
          <a:bodyPr lIns="0" tIns="0" rIns="0" bIns="0" rtlCol="0" anchor="t">
            <a:spAutoFit/>
          </a:bodyPr>
          <a:lstStyle/>
          <a:p>
            <a:pPr algn="ctr">
              <a:lnSpc>
                <a:spcPts val="3079"/>
              </a:lnSpc>
            </a:pPr>
            <a:r>
              <a:rPr lang="en-US" sz="2199">
                <a:solidFill>
                  <a:srgbClr val="000000"/>
                </a:solidFill>
                <a:latin typeface="Source Han Sans KR Bold"/>
                <a:ea typeface="Source Han Sans KR Bold"/>
                <a:cs typeface="Source Han Sans KR Bold"/>
                <a:sym typeface="Source Han Sans KR Bold"/>
              </a:rPr>
              <a:t>Intermediate Fusion</a:t>
            </a:r>
          </a:p>
          <a:p>
            <a:pPr algn="ctr">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p:txBody>
      </p:sp>
      <p:sp>
        <p:nvSpPr>
          <p:cNvPr id="10" name="TextBox 10"/>
          <p:cNvSpPr txBox="1"/>
          <p:nvPr/>
        </p:nvSpPr>
        <p:spPr>
          <a:xfrm>
            <a:off x="10014991" y="3290710"/>
            <a:ext cx="7806656" cy="42779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각 모달리티의 데이터를 개별적으로 처리한 후, 중간 레이어에서 결합하는 방법</a:t>
            </a:r>
          </a:p>
          <a:p>
            <a:pPr marL="474979" lvl="1" indent="-237490"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각 모달리티의 특징을 추출한 후 결합하여 최종 분류기를 통과시킴</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r>
              <a:rPr lang="en-US" sz="2199">
                <a:solidFill>
                  <a:srgbClr val="000000"/>
                </a:solidFill>
                <a:latin typeface="Source Han Sans KR Bold"/>
                <a:ea typeface="Source Han Sans KR Bold"/>
                <a:cs typeface="Source Han Sans KR Bold"/>
                <a:sym typeface="Source Han Sans KR Bold"/>
              </a:rPr>
              <a:t>장점:</a:t>
            </a:r>
            <a:r>
              <a:rPr lang="en-US" sz="2199">
                <a:solidFill>
                  <a:srgbClr val="000000"/>
                </a:solidFill>
                <a:latin typeface="Source Han Sans KR"/>
                <a:ea typeface="Source Han Sans KR"/>
                <a:cs typeface="Source Han Sans KR"/>
                <a:sym typeface="Source Han Sans KR"/>
              </a:rPr>
              <a:t> 각 모달리티의 특징을 개별적으로 잘 추출할 수 있으며, 이후 단계에서 결합하여 다양한 정보 간의 상호작용을 효과적으로 반영할 수 있다.</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r>
              <a:rPr lang="en-US" sz="2199">
                <a:solidFill>
                  <a:srgbClr val="000000"/>
                </a:solidFill>
                <a:latin typeface="Source Han Sans KR Bold"/>
                <a:ea typeface="Source Han Sans KR Bold"/>
                <a:cs typeface="Source Han Sans KR Bold"/>
                <a:sym typeface="Source Han Sans KR Bold"/>
              </a:rPr>
              <a:t>단점:</a:t>
            </a:r>
            <a:r>
              <a:rPr lang="en-US" sz="2199">
                <a:solidFill>
                  <a:srgbClr val="000000"/>
                </a:solidFill>
                <a:latin typeface="Source Han Sans KR"/>
                <a:ea typeface="Source Han Sans KR"/>
                <a:cs typeface="Source Han Sans KR"/>
                <a:sym typeface="Source Han Sans KR"/>
              </a:rPr>
              <a:t> 초기 융합보다는 덜 복잡하지만 여전히 다중 모달리티 데이터를 처리해야 하므로 계산 비용이 발생할 수 있다.</a:t>
            </a:r>
          </a:p>
        </p:txBody>
      </p:sp>
      <p:grpSp>
        <p:nvGrpSpPr>
          <p:cNvPr id="11" name="Group 11"/>
          <p:cNvGrpSpPr/>
          <p:nvPr/>
        </p:nvGrpSpPr>
        <p:grpSpPr>
          <a:xfrm>
            <a:off x="923832" y="1589712"/>
            <a:ext cx="3272582" cy="698372"/>
            <a:chOff x="0" y="0"/>
            <a:chExt cx="861915" cy="183933"/>
          </a:xfrm>
        </p:grpSpPr>
        <p:sp>
          <p:nvSpPr>
            <p:cNvPr id="12" name="Freeform 12"/>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13" name="TextBox 13"/>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1282942" y="1703948"/>
            <a:ext cx="255436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멀티모달 융합 전략</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Freeform 3"/>
          <p:cNvSpPr/>
          <p:nvPr/>
        </p:nvSpPr>
        <p:spPr>
          <a:xfrm>
            <a:off x="860320" y="2690635"/>
            <a:ext cx="8905029" cy="6567665"/>
          </a:xfrm>
          <a:custGeom>
            <a:avLst/>
            <a:gdLst/>
            <a:ahLst/>
            <a:cxnLst/>
            <a:rect l="l" t="t" r="r" b="b"/>
            <a:pathLst>
              <a:path w="8905029" h="6567665">
                <a:moveTo>
                  <a:pt x="0" y="0"/>
                </a:moveTo>
                <a:lnTo>
                  <a:pt x="8905029" y="0"/>
                </a:lnTo>
                <a:lnTo>
                  <a:pt x="8905029" y="6567665"/>
                </a:lnTo>
                <a:lnTo>
                  <a:pt x="0" y="6567665"/>
                </a:lnTo>
                <a:lnTo>
                  <a:pt x="0" y="0"/>
                </a:lnTo>
                <a:close/>
              </a:path>
            </a:pathLst>
          </a:custGeom>
          <a:blipFill>
            <a:blip r:embed="rId2"/>
            <a:stretch>
              <a:fillRect/>
            </a:stretch>
          </a:blipFill>
        </p:spPr>
      </p:sp>
      <p:sp>
        <p:nvSpPr>
          <p:cNvPr id="4" name="AutoShape 4"/>
          <p:cNvSpPr/>
          <p:nvPr/>
        </p:nvSpPr>
        <p:spPr>
          <a:xfrm flipV="1">
            <a:off x="9382774" y="2971687"/>
            <a:ext cx="725024" cy="5106787"/>
          </a:xfrm>
          <a:prstGeom prst="line">
            <a:avLst/>
          </a:prstGeom>
          <a:ln w="38100" cap="flat">
            <a:solidFill>
              <a:srgbClr val="090807"/>
            </a:solidFill>
            <a:prstDash val="solid"/>
            <a:headEnd type="none" w="sm" len="sm"/>
            <a:tailEnd type="none" w="sm" len="sm"/>
          </a:ln>
        </p:spPr>
      </p:sp>
      <p:grpSp>
        <p:nvGrpSpPr>
          <p:cNvPr id="5" name="Group 5"/>
          <p:cNvGrpSpPr/>
          <p:nvPr/>
        </p:nvGrpSpPr>
        <p:grpSpPr>
          <a:xfrm>
            <a:off x="9880450" y="2299566"/>
            <a:ext cx="8074794" cy="4632286"/>
            <a:chOff x="0" y="0"/>
            <a:chExt cx="2126695" cy="1220026"/>
          </a:xfrm>
        </p:grpSpPr>
        <p:sp>
          <p:nvSpPr>
            <p:cNvPr id="6" name="Freeform 6"/>
            <p:cNvSpPr/>
            <p:nvPr/>
          </p:nvSpPr>
          <p:spPr>
            <a:xfrm>
              <a:off x="0" y="0"/>
              <a:ext cx="2126695" cy="1220026"/>
            </a:xfrm>
            <a:custGeom>
              <a:avLst/>
              <a:gdLst/>
              <a:ahLst/>
              <a:cxnLst/>
              <a:rect l="l" t="t" r="r" b="b"/>
              <a:pathLst>
                <a:path w="2126695" h="1220026">
                  <a:moveTo>
                    <a:pt x="19176" y="0"/>
                  </a:moveTo>
                  <a:lnTo>
                    <a:pt x="2107519" y="0"/>
                  </a:lnTo>
                  <a:cubicBezTo>
                    <a:pt x="2112605" y="0"/>
                    <a:pt x="2117482" y="2020"/>
                    <a:pt x="2121078" y="5616"/>
                  </a:cubicBezTo>
                  <a:cubicBezTo>
                    <a:pt x="2124675" y="9212"/>
                    <a:pt x="2126695" y="14090"/>
                    <a:pt x="2126695" y="19176"/>
                  </a:cubicBezTo>
                  <a:lnTo>
                    <a:pt x="2126695" y="1200851"/>
                  </a:lnTo>
                  <a:cubicBezTo>
                    <a:pt x="2126695" y="1205936"/>
                    <a:pt x="2124675" y="1210813"/>
                    <a:pt x="2121078" y="1214410"/>
                  </a:cubicBezTo>
                  <a:cubicBezTo>
                    <a:pt x="2117482" y="1218006"/>
                    <a:pt x="2112605" y="1220026"/>
                    <a:pt x="2107519" y="1220026"/>
                  </a:cubicBezTo>
                  <a:lnTo>
                    <a:pt x="19176" y="1220026"/>
                  </a:lnTo>
                  <a:cubicBezTo>
                    <a:pt x="8585" y="1220026"/>
                    <a:pt x="0" y="1211441"/>
                    <a:pt x="0" y="1200851"/>
                  </a:cubicBezTo>
                  <a:lnTo>
                    <a:pt x="0" y="19176"/>
                  </a:lnTo>
                  <a:cubicBezTo>
                    <a:pt x="0" y="8585"/>
                    <a:pt x="8585" y="0"/>
                    <a:pt x="19176" y="0"/>
                  </a:cubicBezTo>
                  <a:close/>
                </a:path>
              </a:pathLst>
            </a:custGeom>
            <a:solidFill>
              <a:srgbClr val="FEFBEE"/>
            </a:solidFill>
            <a:ln w="38100" cap="sq">
              <a:solidFill>
                <a:srgbClr val="000000"/>
              </a:solidFill>
              <a:prstDash val="solid"/>
              <a:miter/>
            </a:ln>
          </p:spPr>
        </p:sp>
        <p:sp>
          <p:nvSpPr>
            <p:cNvPr id="7" name="TextBox 7"/>
            <p:cNvSpPr txBox="1"/>
            <p:nvPr/>
          </p:nvSpPr>
          <p:spPr>
            <a:xfrm>
              <a:off x="0" y="-38100"/>
              <a:ext cx="2126695" cy="1258126"/>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9" name="TextBox 9"/>
          <p:cNvSpPr txBox="1"/>
          <p:nvPr/>
        </p:nvSpPr>
        <p:spPr>
          <a:xfrm>
            <a:off x="10107798" y="2571002"/>
            <a:ext cx="1602879" cy="763270"/>
          </a:xfrm>
          <a:prstGeom prst="rect">
            <a:avLst/>
          </a:prstGeom>
        </p:spPr>
        <p:txBody>
          <a:bodyPr lIns="0" tIns="0" rIns="0" bIns="0" rtlCol="0" anchor="t">
            <a:spAutoFit/>
          </a:bodyPr>
          <a:lstStyle/>
          <a:p>
            <a:pPr algn="ctr">
              <a:lnSpc>
                <a:spcPts val="3079"/>
              </a:lnSpc>
            </a:pPr>
            <a:r>
              <a:rPr lang="en-US" sz="2199">
                <a:solidFill>
                  <a:srgbClr val="000000"/>
                </a:solidFill>
                <a:latin typeface="Source Han Sans KR Bold"/>
                <a:ea typeface="Source Han Sans KR Bold"/>
                <a:cs typeface="Source Han Sans KR Bold"/>
                <a:sym typeface="Source Han Sans KR Bold"/>
              </a:rPr>
              <a:t>Late Fusion</a:t>
            </a:r>
          </a:p>
          <a:p>
            <a:pPr algn="ctr">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p:txBody>
      </p:sp>
      <p:sp>
        <p:nvSpPr>
          <p:cNvPr id="10" name="TextBox 10"/>
          <p:cNvSpPr txBox="1"/>
          <p:nvPr/>
        </p:nvSpPr>
        <p:spPr>
          <a:xfrm>
            <a:off x="10014991" y="3290710"/>
            <a:ext cx="7806656" cy="34969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각 모달리티의 데이터를 독립적으로 처리하여 개별 출력값을 생성한 후, 최종 단계에서 결합하는 방법</a:t>
            </a: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pPr>
            <a:r>
              <a:rPr lang="en-US" sz="2199">
                <a:solidFill>
                  <a:srgbClr val="000000"/>
                </a:solidFill>
                <a:latin typeface="Source Han Sans KR Bold"/>
                <a:ea typeface="Source Han Sans KR Bold"/>
                <a:cs typeface="Source Han Sans KR Bold"/>
                <a:sym typeface="Source Han Sans KR Bold"/>
              </a:rPr>
              <a:t>장점:</a:t>
            </a:r>
            <a:r>
              <a:rPr lang="en-US" sz="2199">
                <a:solidFill>
                  <a:srgbClr val="000000"/>
                </a:solidFill>
                <a:latin typeface="Source Han Sans KR"/>
                <a:ea typeface="Source Han Sans KR"/>
                <a:cs typeface="Source Han Sans KR"/>
                <a:sym typeface="Source Han Sans KR"/>
              </a:rPr>
              <a:t> 각 모달리티의 최적의 처리 방법을 적용할 수 있으며, 개별적인 출력을 결합하여 최종 예측 성능을 향상시킬 수 있다.</a:t>
            </a: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pPr>
            <a:r>
              <a:rPr lang="en-US" sz="2199">
                <a:solidFill>
                  <a:srgbClr val="000000"/>
                </a:solidFill>
                <a:latin typeface="Source Han Sans KR Bold"/>
                <a:ea typeface="Source Han Sans KR Bold"/>
                <a:cs typeface="Source Han Sans KR Bold"/>
                <a:sym typeface="Source Han Sans KR Bold"/>
              </a:rPr>
              <a:t>단점:</a:t>
            </a:r>
            <a:r>
              <a:rPr lang="en-US" sz="2199">
                <a:solidFill>
                  <a:srgbClr val="000000"/>
                </a:solidFill>
                <a:latin typeface="Source Han Sans KR"/>
                <a:ea typeface="Source Han Sans KR"/>
                <a:cs typeface="Source Han Sans KR"/>
                <a:sym typeface="Source Han Sans KR"/>
              </a:rPr>
              <a:t> 모달리티 간의 상관관계를 충분히 반영하지 못할 수 있으며, 개별 처리 과정에서 정보 손실이 발생할 수 있다.</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grpSp>
        <p:nvGrpSpPr>
          <p:cNvPr id="11" name="Group 11"/>
          <p:cNvGrpSpPr/>
          <p:nvPr/>
        </p:nvGrpSpPr>
        <p:grpSpPr>
          <a:xfrm>
            <a:off x="923832" y="1589712"/>
            <a:ext cx="3272582" cy="698372"/>
            <a:chOff x="0" y="0"/>
            <a:chExt cx="861915" cy="183933"/>
          </a:xfrm>
        </p:grpSpPr>
        <p:sp>
          <p:nvSpPr>
            <p:cNvPr id="12" name="Freeform 12"/>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13" name="TextBox 13"/>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1282942" y="1703948"/>
            <a:ext cx="255436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멀티모달 융합 전략</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Freeform 3"/>
          <p:cNvSpPr/>
          <p:nvPr/>
        </p:nvSpPr>
        <p:spPr>
          <a:xfrm>
            <a:off x="11818392" y="1187345"/>
            <a:ext cx="5967006" cy="8648449"/>
          </a:xfrm>
          <a:custGeom>
            <a:avLst/>
            <a:gdLst/>
            <a:ahLst/>
            <a:cxnLst/>
            <a:rect l="l" t="t" r="r" b="b"/>
            <a:pathLst>
              <a:path w="5967006" h="8648449">
                <a:moveTo>
                  <a:pt x="0" y="0"/>
                </a:moveTo>
                <a:lnTo>
                  <a:pt x="5967005" y="0"/>
                </a:lnTo>
                <a:lnTo>
                  <a:pt x="5967005" y="8648449"/>
                </a:lnTo>
                <a:lnTo>
                  <a:pt x="0" y="8648449"/>
                </a:lnTo>
                <a:lnTo>
                  <a:pt x="0" y="0"/>
                </a:lnTo>
                <a:close/>
              </a:path>
            </a:pathLst>
          </a:custGeom>
          <a:blipFill>
            <a:blip r:embed="rId2"/>
            <a:stretch>
              <a:fillRect/>
            </a:stretch>
          </a:blipFill>
          <a:ln w="28575" cap="sq">
            <a:solidFill>
              <a:srgbClr val="000000"/>
            </a:solidFill>
            <a:prstDash val="solid"/>
            <a:miter/>
          </a:ln>
        </p:spPr>
      </p:sp>
      <p:sp>
        <p:nvSpPr>
          <p:cNvPr id="4" name="TextBox 4"/>
          <p:cNvSpPr txBox="1"/>
          <p:nvPr/>
        </p:nvSpPr>
        <p:spPr>
          <a:xfrm>
            <a:off x="923832" y="765070"/>
            <a:ext cx="6522095"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04 Data Set - Target Data (Credit Ratings)</a:t>
            </a:r>
          </a:p>
        </p:txBody>
      </p:sp>
      <p:sp>
        <p:nvSpPr>
          <p:cNvPr id="5" name="TextBox 5"/>
          <p:cNvSpPr txBox="1"/>
          <p:nvPr/>
        </p:nvSpPr>
        <p:spPr>
          <a:xfrm>
            <a:off x="761955" y="1592229"/>
            <a:ext cx="10662759" cy="81832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신용 평가 기관</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주요 신용 등급 기관: </a:t>
            </a:r>
            <a:r>
              <a:rPr lang="en-US" sz="2199">
                <a:solidFill>
                  <a:srgbClr val="000000"/>
                </a:solidFill>
                <a:latin typeface="Source Han Sans KR Bold"/>
                <a:ea typeface="Source Han Sans KR Bold"/>
                <a:cs typeface="Source Han Sans KR Bold"/>
                <a:sym typeface="Source Han Sans KR Bold"/>
              </a:rPr>
              <a:t>Fitch Ratings, Moody’s, S&amp;P</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세 기관이 전체 시장의 약 95%를 차지함</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신용 등급 변환 표 사용</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다양한 신용 등급 유형을 유럽 연합 신용 등급 기관 규정에 따라 변환</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신용 등급을 숫자로 변환하여 정량적 분석 및 모델링에 유용</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총 22개의 등급 클래스 존재: 클래스 1은 최고 품질, 클래스 22는 디폴트(채무불이행) 기업</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클래스 병합</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일부 클래스 데이터의 양이 다른 클래스에 비해 현저히 적음 (5% 이하)</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낮은 빈도의 클래스는 가장 가까운 클래스와 병합</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4968180"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04 Data Set - Numeric Channels</a:t>
            </a:r>
          </a:p>
        </p:txBody>
      </p:sp>
      <p:sp>
        <p:nvSpPr>
          <p:cNvPr id="4" name="TextBox 4"/>
          <p:cNvSpPr txBox="1"/>
          <p:nvPr/>
        </p:nvSpPr>
        <p:spPr>
          <a:xfrm>
            <a:off x="748466" y="1470891"/>
            <a:ext cx="10662759" cy="11537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데이터 수집 기간: 2010년부터 2022년까지</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데이터 출처: CRSP/Compustat</a:t>
            </a:r>
          </a:p>
        </p:txBody>
      </p:sp>
      <p:grpSp>
        <p:nvGrpSpPr>
          <p:cNvPr id="5" name="Group 5"/>
          <p:cNvGrpSpPr/>
          <p:nvPr/>
        </p:nvGrpSpPr>
        <p:grpSpPr>
          <a:xfrm>
            <a:off x="860320" y="3043786"/>
            <a:ext cx="16398980" cy="6309764"/>
            <a:chOff x="0" y="0"/>
            <a:chExt cx="21865306" cy="8413019"/>
          </a:xfrm>
        </p:grpSpPr>
        <p:grpSp>
          <p:nvGrpSpPr>
            <p:cNvPr id="6" name="Group 6"/>
            <p:cNvGrpSpPr/>
            <p:nvPr/>
          </p:nvGrpSpPr>
          <p:grpSpPr>
            <a:xfrm>
              <a:off x="0" y="0"/>
              <a:ext cx="5539347" cy="8413019"/>
              <a:chOff x="0" y="0"/>
              <a:chExt cx="1094192" cy="1661831"/>
            </a:xfrm>
          </p:grpSpPr>
          <p:sp>
            <p:nvSpPr>
              <p:cNvPr id="7" name="Freeform 7"/>
              <p:cNvSpPr/>
              <p:nvPr/>
            </p:nvSpPr>
            <p:spPr>
              <a:xfrm>
                <a:off x="0" y="0"/>
                <a:ext cx="1094192" cy="1661831"/>
              </a:xfrm>
              <a:custGeom>
                <a:avLst/>
                <a:gdLst/>
                <a:ahLst/>
                <a:cxnLst/>
                <a:rect l="l" t="t" r="r" b="b"/>
                <a:pathLst>
                  <a:path w="1094192" h="1661831">
                    <a:moveTo>
                      <a:pt x="0" y="0"/>
                    </a:moveTo>
                    <a:lnTo>
                      <a:pt x="1094192" y="0"/>
                    </a:lnTo>
                    <a:lnTo>
                      <a:pt x="1094192" y="1661831"/>
                    </a:lnTo>
                    <a:lnTo>
                      <a:pt x="0" y="1661831"/>
                    </a:lnTo>
                    <a:close/>
                  </a:path>
                </a:pathLst>
              </a:custGeom>
              <a:solidFill>
                <a:srgbClr val="000000">
                  <a:alpha val="0"/>
                </a:srgbClr>
              </a:solidFill>
              <a:ln w="76200" cap="sq">
                <a:solidFill>
                  <a:srgbClr val="090807"/>
                </a:solidFill>
                <a:prstDash val="solid"/>
                <a:miter/>
              </a:ln>
            </p:spPr>
          </p:sp>
          <p:sp>
            <p:nvSpPr>
              <p:cNvPr id="8" name="TextBox 8"/>
              <p:cNvSpPr txBox="1"/>
              <p:nvPr/>
            </p:nvSpPr>
            <p:spPr>
              <a:xfrm>
                <a:off x="0" y="-38100"/>
                <a:ext cx="1094192" cy="1699931"/>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5452738" y="0"/>
              <a:ext cx="5539347" cy="8413019"/>
              <a:chOff x="0" y="0"/>
              <a:chExt cx="1094192" cy="1661831"/>
            </a:xfrm>
          </p:grpSpPr>
          <p:sp>
            <p:nvSpPr>
              <p:cNvPr id="10" name="Freeform 10"/>
              <p:cNvSpPr/>
              <p:nvPr/>
            </p:nvSpPr>
            <p:spPr>
              <a:xfrm>
                <a:off x="0" y="0"/>
                <a:ext cx="1094192" cy="1661831"/>
              </a:xfrm>
              <a:custGeom>
                <a:avLst/>
                <a:gdLst/>
                <a:ahLst/>
                <a:cxnLst/>
                <a:rect l="l" t="t" r="r" b="b"/>
                <a:pathLst>
                  <a:path w="1094192" h="1661831">
                    <a:moveTo>
                      <a:pt x="0" y="0"/>
                    </a:moveTo>
                    <a:lnTo>
                      <a:pt x="1094192" y="0"/>
                    </a:lnTo>
                    <a:lnTo>
                      <a:pt x="1094192" y="1661831"/>
                    </a:lnTo>
                    <a:lnTo>
                      <a:pt x="0" y="1661831"/>
                    </a:lnTo>
                    <a:close/>
                  </a:path>
                </a:pathLst>
              </a:custGeom>
              <a:solidFill>
                <a:srgbClr val="000000">
                  <a:alpha val="0"/>
                </a:srgbClr>
              </a:solidFill>
              <a:ln w="76200" cap="sq">
                <a:solidFill>
                  <a:srgbClr val="090807"/>
                </a:solidFill>
                <a:prstDash val="solid"/>
                <a:miter/>
              </a:ln>
            </p:spPr>
          </p:sp>
          <p:sp>
            <p:nvSpPr>
              <p:cNvPr id="11" name="TextBox 11"/>
              <p:cNvSpPr txBox="1"/>
              <p:nvPr/>
            </p:nvSpPr>
            <p:spPr>
              <a:xfrm>
                <a:off x="0" y="-38100"/>
                <a:ext cx="1094192" cy="1699931"/>
              </a:xfrm>
              <a:prstGeom prst="rect">
                <a:avLst/>
              </a:prstGeom>
            </p:spPr>
            <p:txBody>
              <a:bodyPr lIns="50800" tIns="50800" rIns="50800" bIns="50800" rtlCol="0" anchor="ctr"/>
              <a:lstStyle/>
              <a:p>
                <a:pPr algn="ctr">
                  <a:lnSpc>
                    <a:spcPts val="3079"/>
                  </a:lnSpc>
                </a:pPr>
                <a:endParaRPr/>
              </a:p>
            </p:txBody>
          </p:sp>
        </p:grpSp>
        <p:grpSp>
          <p:nvGrpSpPr>
            <p:cNvPr id="12" name="Group 12"/>
            <p:cNvGrpSpPr/>
            <p:nvPr/>
          </p:nvGrpSpPr>
          <p:grpSpPr>
            <a:xfrm>
              <a:off x="10905477" y="0"/>
              <a:ext cx="5539347" cy="8413019"/>
              <a:chOff x="0" y="0"/>
              <a:chExt cx="1094192" cy="1661831"/>
            </a:xfrm>
          </p:grpSpPr>
          <p:sp>
            <p:nvSpPr>
              <p:cNvPr id="13" name="Freeform 13"/>
              <p:cNvSpPr/>
              <p:nvPr/>
            </p:nvSpPr>
            <p:spPr>
              <a:xfrm>
                <a:off x="0" y="0"/>
                <a:ext cx="1094192" cy="1661831"/>
              </a:xfrm>
              <a:custGeom>
                <a:avLst/>
                <a:gdLst/>
                <a:ahLst/>
                <a:cxnLst/>
                <a:rect l="l" t="t" r="r" b="b"/>
                <a:pathLst>
                  <a:path w="1094192" h="1661831">
                    <a:moveTo>
                      <a:pt x="0" y="0"/>
                    </a:moveTo>
                    <a:lnTo>
                      <a:pt x="1094192" y="0"/>
                    </a:lnTo>
                    <a:lnTo>
                      <a:pt x="1094192" y="1661831"/>
                    </a:lnTo>
                    <a:lnTo>
                      <a:pt x="0" y="1661831"/>
                    </a:lnTo>
                    <a:close/>
                  </a:path>
                </a:pathLst>
              </a:custGeom>
              <a:solidFill>
                <a:srgbClr val="000000">
                  <a:alpha val="0"/>
                </a:srgbClr>
              </a:solidFill>
              <a:ln w="76200" cap="sq">
                <a:solidFill>
                  <a:srgbClr val="090807"/>
                </a:solidFill>
                <a:prstDash val="solid"/>
                <a:miter/>
              </a:ln>
            </p:spPr>
          </p:sp>
          <p:sp>
            <p:nvSpPr>
              <p:cNvPr id="14" name="TextBox 14"/>
              <p:cNvSpPr txBox="1"/>
              <p:nvPr/>
            </p:nvSpPr>
            <p:spPr>
              <a:xfrm>
                <a:off x="0" y="-38100"/>
                <a:ext cx="1094192" cy="1699931"/>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6325959" y="0"/>
              <a:ext cx="5539347" cy="8413019"/>
              <a:chOff x="0" y="0"/>
              <a:chExt cx="1094192" cy="1661831"/>
            </a:xfrm>
          </p:grpSpPr>
          <p:sp>
            <p:nvSpPr>
              <p:cNvPr id="16" name="Freeform 16"/>
              <p:cNvSpPr/>
              <p:nvPr/>
            </p:nvSpPr>
            <p:spPr>
              <a:xfrm>
                <a:off x="0" y="0"/>
                <a:ext cx="1094192" cy="1661831"/>
              </a:xfrm>
              <a:custGeom>
                <a:avLst/>
                <a:gdLst/>
                <a:ahLst/>
                <a:cxnLst/>
                <a:rect l="l" t="t" r="r" b="b"/>
                <a:pathLst>
                  <a:path w="1094192" h="1661831">
                    <a:moveTo>
                      <a:pt x="0" y="0"/>
                    </a:moveTo>
                    <a:lnTo>
                      <a:pt x="1094192" y="0"/>
                    </a:lnTo>
                    <a:lnTo>
                      <a:pt x="1094192" y="1661831"/>
                    </a:lnTo>
                    <a:lnTo>
                      <a:pt x="0" y="1661831"/>
                    </a:lnTo>
                    <a:close/>
                  </a:path>
                </a:pathLst>
              </a:custGeom>
              <a:solidFill>
                <a:srgbClr val="000000">
                  <a:alpha val="0"/>
                </a:srgbClr>
              </a:solidFill>
              <a:ln w="76200" cap="sq">
                <a:solidFill>
                  <a:srgbClr val="090807"/>
                </a:solidFill>
                <a:prstDash val="solid"/>
                <a:miter/>
              </a:ln>
            </p:spPr>
          </p:sp>
          <p:sp>
            <p:nvSpPr>
              <p:cNvPr id="17" name="TextBox 17"/>
              <p:cNvSpPr txBox="1"/>
              <p:nvPr/>
            </p:nvSpPr>
            <p:spPr>
              <a:xfrm>
                <a:off x="0" y="-38100"/>
                <a:ext cx="1094192" cy="1699931"/>
              </a:xfrm>
              <a:prstGeom prst="rect">
                <a:avLst/>
              </a:prstGeom>
            </p:spPr>
            <p:txBody>
              <a:bodyPr lIns="50800" tIns="50800" rIns="50800" bIns="50800" rtlCol="0" anchor="ctr"/>
              <a:lstStyle/>
              <a:p>
                <a:pPr algn="ctr">
                  <a:lnSpc>
                    <a:spcPts val="3079"/>
                  </a:lnSpc>
                </a:pPr>
                <a:endParaRPr/>
              </a:p>
            </p:txBody>
          </p:sp>
        </p:grpSp>
      </p:grpSp>
      <p:grpSp>
        <p:nvGrpSpPr>
          <p:cNvPr id="18" name="Group 18"/>
          <p:cNvGrpSpPr/>
          <p:nvPr/>
        </p:nvGrpSpPr>
        <p:grpSpPr>
          <a:xfrm>
            <a:off x="1392094" y="3830028"/>
            <a:ext cx="2813665" cy="698372"/>
            <a:chOff x="0" y="0"/>
            <a:chExt cx="741047" cy="183933"/>
          </a:xfrm>
        </p:grpSpPr>
        <p:sp>
          <p:nvSpPr>
            <p:cNvPr id="19" name="Freeform 19"/>
            <p:cNvSpPr/>
            <p:nvPr/>
          </p:nvSpPr>
          <p:spPr>
            <a:xfrm>
              <a:off x="0" y="0"/>
              <a:ext cx="741047" cy="183933"/>
            </a:xfrm>
            <a:custGeom>
              <a:avLst/>
              <a:gdLst/>
              <a:ahLst/>
              <a:cxnLst/>
              <a:rect l="l" t="t" r="r" b="b"/>
              <a:pathLst>
                <a:path w="741047" h="183933">
                  <a:moveTo>
                    <a:pt x="91967" y="0"/>
                  </a:moveTo>
                  <a:lnTo>
                    <a:pt x="649081" y="0"/>
                  </a:lnTo>
                  <a:cubicBezTo>
                    <a:pt x="673472" y="0"/>
                    <a:pt x="696864" y="9689"/>
                    <a:pt x="714111" y="26936"/>
                  </a:cubicBezTo>
                  <a:cubicBezTo>
                    <a:pt x="731358" y="44184"/>
                    <a:pt x="741047" y="67576"/>
                    <a:pt x="741047" y="91967"/>
                  </a:cubicBezTo>
                  <a:lnTo>
                    <a:pt x="741047" y="91967"/>
                  </a:lnTo>
                  <a:cubicBezTo>
                    <a:pt x="741047" y="116358"/>
                    <a:pt x="731358" y="139750"/>
                    <a:pt x="714111" y="156997"/>
                  </a:cubicBezTo>
                  <a:cubicBezTo>
                    <a:pt x="696864" y="174244"/>
                    <a:pt x="673472" y="183933"/>
                    <a:pt x="649081"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20" name="TextBox 20"/>
            <p:cNvSpPr txBox="1"/>
            <p:nvPr/>
          </p:nvSpPr>
          <p:spPr>
            <a:xfrm>
              <a:off x="0" y="-38100"/>
              <a:ext cx="741047" cy="222033"/>
            </a:xfrm>
            <a:prstGeom prst="rect">
              <a:avLst/>
            </a:prstGeom>
          </p:spPr>
          <p:txBody>
            <a:bodyPr lIns="50800" tIns="50800" rIns="50800" bIns="50800" rtlCol="0" anchor="ctr"/>
            <a:lstStyle/>
            <a:p>
              <a:pPr algn="ctr">
                <a:lnSpc>
                  <a:spcPts val="3079"/>
                </a:lnSpc>
              </a:pPr>
              <a:endParaRPr/>
            </a:p>
          </p:txBody>
        </p:sp>
      </p:grpSp>
      <p:sp>
        <p:nvSpPr>
          <p:cNvPr id="21" name="TextBox 21"/>
          <p:cNvSpPr txBox="1"/>
          <p:nvPr/>
        </p:nvSpPr>
        <p:spPr>
          <a:xfrm>
            <a:off x="1476337" y="3944264"/>
            <a:ext cx="2645179"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Bond historical</a:t>
            </a:r>
          </a:p>
        </p:txBody>
      </p:sp>
      <p:grpSp>
        <p:nvGrpSpPr>
          <p:cNvPr id="22" name="Group 22"/>
          <p:cNvGrpSpPr/>
          <p:nvPr/>
        </p:nvGrpSpPr>
        <p:grpSpPr>
          <a:xfrm>
            <a:off x="9595816" y="3830028"/>
            <a:ext cx="2886771" cy="698372"/>
            <a:chOff x="0" y="0"/>
            <a:chExt cx="760302" cy="183933"/>
          </a:xfrm>
        </p:grpSpPr>
        <p:sp>
          <p:nvSpPr>
            <p:cNvPr id="23" name="Freeform 23"/>
            <p:cNvSpPr/>
            <p:nvPr/>
          </p:nvSpPr>
          <p:spPr>
            <a:xfrm>
              <a:off x="0" y="0"/>
              <a:ext cx="760302" cy="183933"/>
            </a:xfrm>
            <a:custGeom>
              <a:avLst/>
              <a:gdLst/>
              <a:ahLst/>
              <a:cxnLst/>
              <a:rect l="l" t="t" r="r" b="b"/>
              <a:pathLst>
                <a:path w="760302" h="183933">
                  <a:moveTo>
                    <a:pt x="91967" y="0"/>
                  </a:moveTo>
                  <a:lnTo>
                    <a:pt x="668335" y="0"/>
                  </a:lnTo>
                  <a:cubicBezTo>
                    <a:pt x="692726" y="0"/>
                    <a:pt x="716118" y="9689"/>
                    <a:pt x="733366" y="26936"/>
                  </a:cubicBezTo>
                  <a:cubicBezTo>
                    <a:pt x="750613" y="44184"/>
                    <a:pt x="760302" y="67576"/>
                    <a:pt x="760302" y="91967"/>
                  </a:cubicBezTo>
                  <a:lnTo>
                    <a:pt x="760302" y="91967"/>
                  </a:lnTo>
                  <a:cubicBezTo>
                    <a:pt x="760302" y="116358"/>
                    <a:pt x="750613" y="139750"/>
                    <a:pt x="733366" y="156997"/>
                  </a:cubicBezTo>
                  <a:cubicBezTo>
                    <a:pt x="716118" y="174244"/>
                    <a:pt x="692726" y="183933"/>
                    <a:pt x="668335"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24" name="TextBox 24"/>
            <p:cNvSpPr txBox="1"/>
            <p:nvPr/>
          </p:nvSpPr>
          <p:spPr>
            <a:xfrm>
              <a:off x="0" y="-38100"/>
              <a:ext cx="760302" cy="222033"/>
            </a:xfrm>
            <a:prstGeom prst="rect">
              <a:avLst/>
            </a:prstGeom>
          </p:spPr>
          <p:txBody>
            <a:bodyPr lIns="50800" tIns="50800" rIns="50800" bIns="50800" rtlCol="0" anchor="ctr"/>
            <a:lstStyle/>
            <a:p>
              <a:pPr algn="ctr">
                <a:lnSpc>
                  <a:spcPts val="3079"/>
                </a:lnSpc>
              </a:pPr>
              <a:endParaRPr/>
            </a:p>
          </p:txBody>
        </p:sp>
      </p:grpSp>
      <p:sp>
        <p:nvSpPr>
          <p:cNvPr id="25" name="TextBox 25"/>
          <p:cNvSpPr txBox="1"/>
          <p:nvPr/>
        </p:nvSpPr>
        <p:spPr>
          <a:xfrm>
            <a:off x="9826136" y="3944264"/>
            <a:ext cx="2426130"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Market dataset</a:t>
            </a:r>
          </a:p>
        </p:txBody>
      </p:sp>
      <p:grpSp>
        <p:nvGrpSpPr>
          <p:cNvPr id="26" name="Group 26"/>
          <p:cNvGrpSpPr/>
          <p:nvPr/>
        </p:nvGrpSpPr>
        <p:grpSpPr>
          <a:xfrm>
            <a:off x="5382811" y="3830028"/>
            <a:ext cx="3292329" cy="698372"/>
            <a:chOff x="0" y="0"/>
            <a:chExt cx="867115" cy="183933"/>
          </a:xfrm>
        </p:grpSpPr>
        <p:sp>
          <p:nvSpPr>
            <p:cNvPr id="27" name="Freeform 27"/>
            <p:cNvSpPr/>
            <p:nvPr/>
          </p:nvSpPr>
          <p:spPr>
            <a:xfrm>
              <a:off x="0" y="0"/>
              <a:ext cx="867115" cy="183933"/>
            </a:xfrm>
            <a:custGeom>
              <a:avLst/>
              <a:gdLst/>
              <a:ahLst/>
              <a:cxnLst/>
              <a:rect l="l" t="t" r="r" b="b"/>
              <a:pathLst>
                <a:path w="867115" h="183933">
                  <a:moveTo>
                    <a:pt x="91967" y="0"/>
                  </a:moveTo>
                  <a:lnTo>
                    <a:pt x="775149" y="0"/>
                  </a:lnTo>
                  <a:cubicBezTo>
                    <a:pt x="799540" y="0"/>
                    <a:pt x="822932" y="9689"/>
                    <a:pt x="840179" y="26936"/>
                  </a:cubicBezTo>
                  <a:cubicBezTo>
                    <a:pt x="857426" y="44184"/>
                    <a:pt x="867115" y="67576"/>
                    <a:pt x="867115" y="91967"/>
                  </a:cubicBezTo>
                  <a:lnTo>
                    <a:pt x="867115" y="91967"/>
                  </a:lnTo>
                  <a:cubicBezTo>
                    <a:pt x="867115" y="116358"/>
                    <a:pt x="857426" y="139750"/>
                    <a:pt x="840179" y="156997"/>
                  </a:cubicBezTo>
                  <a:cubicBezTo>
                    <a:pt x="822932" y="174244"/>
                    <a:pt x="799540" y="183933"/>
                    <a:pt x="77514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28" name="TextBox 28"/>
            <p:cNvSpPr txBox="1"/>
            <p:nvPr/>
          </p:nvSpPr>
          <p:spPr>
            <a:xfrm>
              <a:off x="0" y="-38100"/>
              <a:ext cx="867115" cy="222033"/>
            </a:xfrm>
            <a:prstGeom prst="rect">
              <a:avLst/>
            </a:prstGeom>
          </p:spPr>
          <p:txBody>
            <a:bodyPr lIns="50800" tIns="50800" rIns="50800" bIns="50800" rtlCol="0" anchor="ctr"/>
            <a:lstStyle/>
            <a:p>
              <a:pPr algn="ctr">
                <a:lnSpc>
                  <a:spcPts val="3079"/>
                </a:lnSpc>
              </a:pPr>
              <a:endParaRPr/>
            </a:p>
          </p:txBody>
        </p:sp>
      </p:grpSp>
      <p:sp>
        <p:nvSpPr>
          <p:cNvPr id="29" name="TextBox 29"/>
          <p:cNvSpPr txBox="1"/>
          <p:nvPr/>
        </p:nvSpPr>
        <p:spPr>
          <a:xfrm>
            <a:off x="5873362" y="3944264"/>
            <a:ext cx="2311226"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Financial ratio</a:t>
            </a:r>
          </a:p>
        </p:txBody>
      </p:sp>
      <p:grpSp>
        <p:nvGrpSpPr>
          <p:cNvPr id="30" name="Group 30"/>
          <p:cNvGrpSpPr/>
          <p:nvPr/>
        </p:nvGrpSpPr>
        <p:grpSpPr>
          <a:xfrm>
            <a:off x="13522569" y="3830028"/>
            <a:ext cx="3372510" cy="698372"/>
            <a:chOff x="0" y="0"/>
            <a:chExt cx="888233" cy="183933"/>
          </a:xfrm>
        </p:grpSpPr>
        <p:sp>
          <p:nvSpPr>
            <p:cNvPr id="31" name="Freeform 31"/>
            <p:cNvSpPr/>
            <p:nvPr/>
          </p:nvSpPr>
          <p:spPr>
            <a:xfrm>
              <a:off x="0" y="0"/>
              <a:ext cx="888233" cy="183933"/>
            </a:xfrm>
            <a:custGeom>
              <a:avLst/>
              <a:gdLst/>
              <a:ahLst/>
              <a:cxnLst/>
              <a:rect l="l" t="t" r="r" b="b"/>
              <a:pathLst>
                <a:path w="888233" h="183933">
                  <a:moveTo>
                    <a:pt x="91967" y="0"/>
                  </a:moveTo>
                  <a:lnTo>
                    <a:pt x="796266" y="0"/>
                  </a:lnTo>
                  <a:cubicBezTo>
                    <a:pt x="820657" y="0"/>
                    <a:pt x="844049" y="9689"/>
                    <a:pt x="861297" y="26936"/>
                  </a:cubicBezTo>
                  <a:cubicBezTo>
                    <a:pt x="878544" y="44184"/>
                    <a:pt x="888233" y="67576"/>
                    <a:pt x="888233" y="91967"/>
                  </a:cubicBezTo>
                  <a:lnTo>
                    <a:pt x="888233" y="91967"/>
                  </a:lnTo>
                  <a:cubicBezTo>
                    <a:pt x="888233" y="116358"/>
                    <a:pt x="878544" y="139750"/>
                    <a:pt x="861297" y="156997"/>
                  </a:cubicBezTo>
                  <a:cubicBezTo>
                    <a:pt x="844049" y="174244"/>
                    <a:pt x="820657" y="183933"/>
                    <a:pt x="796266"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32" name="TextBox 32"/>
            <p:cNvSpPr txBox="1"/>
            <p:nvPr/>
          </p:nvSpPr>
          <p:spPr>
            <a:xfrm>
              <a:off x="0" y="-38100"/>
              <a:ext cx="888233" cy="222033"/>
            </a:xfrm>
            <a:prstGeom prst="rect">
              <a:avLst/>
            </a:prstGeom>
          </p:spPr>
          <p:txBody>
            <a:bodyPr lIns="50800" tIns="50800" rIns="50800" bIns="50800" rtlCol="0" anchor="ctr"/>
            <a:lstStyle/>
            <a:p>
              <a:pPr algn="ctr">
                <a:lnSpc>
                  <a:spcPts val="3079"/>
                </a:lnSpc>
              </a:pPr>
              <a:endParaRPr/>
            </a:p>
          </p:txBody>
        </p:sp>
      </p:grpSp>
      <p:sp>
        <p:nvSpPr>
          <p:cNvPr id="33" name="TextBox 33"/>
          <p:cNvSpPr txBox="1"/>
          <p:nvPr/>
        </p:nvSpPr>
        <p:spPr>
          <a:xfrm>
            <a:off x="13650679" y="3944264"/>
            <a:ext cx="3116289"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Convariate features</a:t>
            </a:r>
          </a:p>
        </p:txBody>
      </p:sp>
      <p:sp>
        <p:nvSpPr>
          <p:cNvPr id="34" name="TextBox 34"/>
          <p:cNvSpPr txBox="1"/>
          <p:nvPr/>
        </p:nvSpPr>
        <p:spPr>
          <a:xfrm>
            <a:off x="984561" y="5071867"/>
            <a:ext cx="3628731" cy="2647950"/>
          </a:xfrm>
          <a:prstGeom prst="rect">
            <a:avLst/>
          </a:prstGeom>
        </p:spPr>
        <p:txBody>
          <a:bodyPr lIns="0" tIns="0" rIns="0" bIns="0" rtlCol="0" anchor="t">
            <a:spAutoFit/>
          </a:bodyPr>
          <a:lstStyle/>
          <a:p>
            <a:pPr algn="ctr">
              <a:lnSpc>
                <a:spcPts val="3000"/>
              </a:lnSpc>
            </a:pPr>
            <a:r>
              <a:rPr lang="en-US" sz="2000">
                <a:solidFill>
                  <a:srgbClr val="090807"/>
                </a:solidFill>
                <a:latin typeface="Source Han Sans KR Bold"/>
                <a:ea typeface="Source Han Sans KR Bold"/>
                <a:cs typeface="Source Han Sans KR Bold"/>
                <a:sym typeface="Source Han Sans KR Bold"/>
              </a:rPr>
              <a:t>features : 8개</a:t>
            </a:r>
          </a:p>
          <a:p>
            <a:pPr algn="l">
              <a:lnSpc>
                <a:spcPts val="3000"/>
              </a:lnSpc>
            </a:pPr>
            <a:endParaRPr lang="en-US" sz="2000">
              <a:solidFill>
                <a:srgbClr val="090807"/>
              </a:solidFill>
              <a:latin typeface="Source Han Sans KR Bold"/>
              <a:ea typeface="Source Han Sans KR Bold"/>
              <a:cs typeface="Source Han Sans KR Bold"/>
              <a:sym typeface="Source Han Sans KR Bold"/>
            </a:endParaRP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월간 최고가</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월간 최저가</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월간 거래량</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기타 거래 요약</a:t>
            </a:r>
          </a:p>
          <a:p>
            <a:pPr algn="l">
              <a:lnSpc>
                <a:spcPts val="3000"/>
              </a:lnSpc>
            </a:pPr>
            <a:endParaRPr lang="en-US" sz="2000">
              <a:solidFill>
                <a:srgbClr val="090807"/>
              </a:solidFill>
              <a:latin typeface="Source Han Sans KR"/>
              <a:ea typeface="Source Han Sans KR"/>
              <a:cs typeface="Source Han Sans KR"/>
              <a:sym typeface="Source Han Sans KR"/>
            </a:endParaRPr>
          </a:p>
        </p:txBody>
      </p:sp>
      <p:sp>
        <p:nvSpPr>
          <p:cNvPr id="35" name="TextBox 35"/>
          <p:cNvSpPr txBox="1"/>
          <p:nvPr/>
        </p:nvSpPr>
        <p:spPr>
          <a:xfrm>
            <a:off x="5214610" y="5071867"/>
            <a:ext cx="3628731" cy="3028950"/>
          </a:xfrm>
          <a:prstGeom prst="rect">
            <a:avLst/>
          </a:prstGeom>
        </p:spPr>
        <p:txBody>
          <a:bodyPr lIns="0" tIns="0" rIns="0" bIns="0" rtlCol="0" anchor="t">
            <a:spAutoFit/>
          </a:bodyPr>
          <a:lstStyle/>
          <a:p>
            <a:pPr algn="ctr">
              <a:lnSpc>
                <a:spcPts val="3000"/>
              </a:lnSpc>
            </a:pPr>
            <a:r>
              <a:rPr lang="en-US" sz="2000">
                <a:solidFill>
                  <a:srgbClr val="090807"/>
                </a:solidFill>
                <a:latin typeface="Source Han Sans KR Bold"/>
                <a:ea typeface="Source Han Sans KR Bold"/>
                <a:cs typeface="Source Han Sans KR Bold"/>
                <a:sym typeface="Source Han Sans KR Bold"/>
              </a:rPr>
              <a:t>features: 45개</a:t>
            </a:r>
          </a:p>
          <a:p>
            <a:pPr algn="l">
              <a:lnSpc>
                <a:spcPts val="3000"/>
              </a:lnSpc>
            </a:pPr>
            <a:endParaRPr lang="en-US" sz="2000">
              <a:solidFill>
                <a:srgbClr val="090807"/>
              </a:solidFill>
              <a:latin typeface="Source Han Sans KR Bold"/>
              <a:ea typeface="Source Han Sans KR Bold"/>
              <a:cs typeface="Source Han Sans KR Bold"/>
              <a:sym typeface="Source Han Sans KR Bold"/>
            </a:endParaRP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기업의 평가</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수익성</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자본화</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유동성</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효율성 비율</a:t>
            </a:r>
          </a:p>
          <a:p>
            <a:pPr algn="l">
              <a:lnSpc>
                <a:spcPts val="3000"/>
              </a:lnSpc>
            </a:pPr>
            <a:endParaRPr lang="en-US" sz="2000">
              <a:solidFill>
                <a:srgbClr val="090807"/>
              </a:solidFill>
              <a:latin typeface="Source Han Sans KR"/>
              <a:ea typeface="Source Han Sans KR"/>
              <a:cs typeface="Source Han Sans KR"/>
              <a:sym typeface="Source Han Sans KR"/>
            </a:endParaRPr>
          </a:p>
        </p:txBody>
      </p:sp>
      <p:sp>
        <p:nvSpPr>
          <p:cNvPr id="36" name="TextBox 36"/>
          <p:cNvSpPr txBox="1"/>
          <p:nvPr/>
        </p:nvSpPr>
        <p:spPr>
          <a:xfrm>
            <a:off x="9224836" y="5071867"/>
            <a:ext cx="3412179" cy="3409950"/>
          </a:xfrm>
          <a:prstGeom prst="rect">
            <a:avLst/>
          </a:prstGeom>
        </p:spPr>
        <p:txBody>
          <a:bodyPr lIns="0" tIns="0" rIns="0" bIns="0" rtlCol="0" anchor="t">
            <a:spAutoFit/>
          </a:bodyPr>
          <a:lstStyle/>
          <a:p>
            <a:pPr algn="ctr">
              <a:lnSpc>
                <a:spcPts val="3000"/>
              </a:lnSpc>
            </a:pPr>
            <a:r>
              <a:rPr lang="en-US" sz="2000">
                <a:solidFill>
                  <a:srgbClr val="090807"/>
                </a:solidFill>
                <a:latin typeface="Source Han Sans KR Bold"/>
                <a:ea typeface="Source Han Sans KR Bold"/>
                <a:cs typeface="Source Han Sans KR Bold"/>
                <a:sym typeface="Source Han Sans KR Bold"/>
              </a:rPr>
              <a:t>features: 98개</a:t>
            </a:r>
          </a:p>
          <a:p>
            <a:pPr algn="l">
              <a:lnSpc>
                <a:spcPts val="3000"/>
              </a:lnSpc>
            </a:pPr>
            <a:endParaRPr lang="en-US" sz="2000">
              <a:solidFill>
                <a:srgbClr val="090807"/>
              </a:solidFill>
              <a:latin typeface="Source Han Sans KR Bold"/>
              <a:ea typeface="Source Han Sans KR Bold"/>
              <a:cs typeface="Source Han Sans KR Bold"/>
              <a:sym typeface="Source Han Sans KR Bold"/>
            </a:endParaRP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시가총액 기반 월간 지수</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포트폴리오</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S&amp;P 지수 </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주식 시장 수익률</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미국 재무부 및 인플레이션 지표</a:t>
            </a:r>
          </a:p>
          <a:p>
            <a:pPr algn="l">
              <a:lnSpc>
                <a:spcPts val="3000"/>
              </a:lnSpc>
            </a:pPr>
            <a:endParaRPr lang="en-US" sz="2000">
              <a:solidFill>
                <a:srgbClr val="090807"/>
              </a:solidFill>
              <a:latin typeface="Source Han Sans KR"/>
              <a:ea typeface="Source Han Sans KR"/>
              <a:cs typeface="Source Han Sans KR"/>
              <a:sym typeface="Source Han Sans KR"/>
            </a:endParaRPr>
          </a:p>
        </p:txBody>
      </p:sp>
      <p:sp>
        <p:nvSpPr>
          <p:cNvPr id="37" name="TextBox 37"/>
          <p:cNvSpPr txBox="1"/>
          <p:nvPr/>
        </p:nvSpPr>
        <p:spPr>
          <a:xfrm>
            <a:off x="13394458" y="5071867"/>
            <a:ext cx="3628731" cy="742950"/>
          </a:xfrm>
          <a:prstGeom prst="rect">
            <a:avLst/>
          </a:prstGeom>
        </p:spPr>
        <p:txBody>
          <a:bodyPr lIns="0" tIns="0" rIns="0" bIns="0" rtlCol="0" anchor="t">
            <a:spAutoFit/>
          </a:bodyPr>
          <a:lstStyle/>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신용 등급 기관 유형</a:t>
            </a:r>
          </a:p>
          <a:p>
            <a:pPr marL="431801" lvl="1" indent="-215900" algn="l">
              <a:lnSpc>
                <a:spcPts val="3000"/>
              </a:lnSpc>
              <a:buFont typeface="Arial"/>
              <a:buChar char="•"/>
            </a:pPr>
            <a:r>
              <a:rPr lang="en-US" sz="2000">
                <a:solidFill>
                  <a:srgbClr val="090807"/>
                </a:solidFill>
                <a:latin typeface="Source Han Sans KR"/>
                <a:ea typeface="Source Han Sans KR"/>
                <a:cs typeface="Source Han Sans KR"/>
                <a:sym typeface="Source Han Sans KR"/>
              </a:rPr>
              <a:t>마지막 관찰된 등급 클래스</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372720" y="1759575"/>
            <a:ext cx="3405582" cy="0"/>
          </a:xfrm>
          <a:prstGeom prst="line">
            <a:avLst/>
          </a:prstGeom>
          <a:ln w="9525" cap="flat">
            <a:solidFill>
              <a:srgbClr val="090807"/>
            </a:solidFill>
            <a:prstDash val="solid"/>
            <a:headEnd type="none" w="sm" len="sm"/>
            <a:tailEnd type="none" w="sm" len="sm"/>
          </a:ln>
        </p:spPr>
      </p:sp>
      <p:sp>
        <p:nvSpPr>
          <p:cNvPr id="3" name="AutoShape 3"/>
          <p:cNvSpPr/>
          <p:nvPr/>
        </p:nvSpPr>
        <p:spPr>
          <a:xfrm>
            <a:off x="8372720" y="2590674"/>
            <a:ext cx="3405582" cy="0"/>
          </a:xfrm>
          <a:prstGeom prst="line">
            <a:avLst/>
          </a:prstGeom>
          <a:ln w="9525" cap="flat">
            <a:solidFill>
              <a:srgbClr val="090807"/>
            </a:solidFill>
            <a:prstDash val="solid"/>
            <a:headEnd type="none" w="sm" len="sm"/>
            <a:tailEnd type="none" w="sm" len="sm"/>
          </a:ln>
        </p:spPr>
      </p:sp>
      <p:sp>
        <p:nvSpPr>
          <p:cNvPr id="4" name="AutoShape 4"/>
          <p:cNvSpPr/>
          <p:nvPr/>
        </p:nvSpPr>
        <p:spPr>
          <a:xfrm>
            <a:off x="8372720" y="3491556"/>
            <a:ext cx="3405582" cy="0"/>
          </a:xfrm>
          <a:prstGeom prst="line">
            <a:avLst/>
          </a:prstGeom>
          <a:ln w="9525" cap="flat">
            <a:solidFill>
              <a:srgbClr val="090807"/>
            </a:solidFill>
            <a:prstDash val="solid"/>
            <a:headEnd type="none" w="sm" len="sm"/>
            <a:tailEnd type="none" w="sm" len="sm"/>
          </a:ln>
        </p:spPr>
      </p:sp>
      <p:sp>
        <p:nvSpPr>
          <p:cNvPr id="5" name="AutoShape 5"/>
          <p:cNvSpPr/>
          <p:nvPr/>
        </p:nvSpPr>
        <p:spPr>
          <a:xfrm>
            <a:off x="8372720" y="4322655"/>
            <a:ext cx="3405582" cy="0"/>
          </a:xfrm>
          <a:prstGeom prst="line">
            <a:avLst/>
          </a:prstGeom>
          <a:ln w="9525" cap="flat">
            <a:solidFill>
              <a:srgbClr val="090807"/>
            </a:solidFill>
            <a:prstDash val="solid"/>
            <a:headEnd type="none" w="sm" len="sm"/>
            <a:tailEnd type="none" w="sm" len="sm"/>
          </a:ln>
        </p:spPr>
      </p:sp>
      <p:sp>
        <p:nvSpPr>
          <p:cNvPr id="6" name="AutoShape 6"/>
          <p:cNvSpPr/>
          <p:nvPr/>
        </p:nvSpPr>
        <p:spPr>
          <a:xfrm>
            <a:off x="8372720" y="5171199"/>
            <a:ext cx="3405582" cy="0"/>
          </a:xfrm>
          <a:prstGeom prst="line">
            <a:avLst/>
          </a:prstGeom>
          <a:ln w="9525" cap="flat">
            <a:solidFill>
              <a:srgbClr val="090807"/>
            </a:solidFill>
            <a:prstDash val="solid"/>
            <a:headEnd type="none" w="sm" len="sm"/>
            <a:tailEnd type="none" w="sm" len="sm"/>
          </a:ln>
        </p:spPr>
      </p:sp>
      <p:sp>
        <p:nvSpPr>
          <p:cNvPr id="7" name="AutoShape 7"/>
          <p:cNvSpPr/>
          <p:nvPr/>
        </p:nvSpPr>
        <p:spPr>
          <a:xfrm>
            <a:off x="8372720" y="5984853"/>
            <a:ext cx="3405582" cy="0"/>
          </a:xfrm>
          <a:prstGeom prst="line">
            <a:avLst/>
          </a:prstGeom>
          <a:ln w="9525" cap="flat">
            <a:solidFill>
              <a:srgbClr val="090807"/>
            </a:solidFill>
            <a:prstDash val="solid"/>
            <a:headEnd type="none" w="sm" len="sm"/>
            <a:tailEnd type="none" w="sm" len="sm"/>
          </a:ln>
        </p:spPr>
      </p:sp>
      <p:sp>
        <p:nvSpPr>
          <p:cNvPr id="8" name="AutoShape 8"/>
          <p:cNvSpPr/>
          <p:nvPr/>
        </p:nvSpPr>
        <p:spPr>
          <a:xfrm>
            <a:off x="8372720" y="6850843"/>
            <a:ext cx="3405582" cy="0"/>
          </a:xfrm>
          <a:prstGeom prst="line">
            <a:avLst/>
          </a:prstGeom>
          <a:ln w="9525" cap="flat">
            <a:solidFill>
              <a:srgbClr val="090807"/>
            </a:solidFill>
            <a:prstDash val="solid"/>
            <a:headEnd type="none" w="sm" len="sm"/>
            <a:tailEnd type="none" w="sm" len="sm"/>
          </a:ln>
        </p:spPr>
      </p:sp>
      <p:sp>
        <p:nvSpPr>
          <p:cNvPr id="9" name="TextBox 9"/>
          <p:cNvSpPr txBox="1"/>
          <p:nvPr/>
        </p:nvSpPr>
        <p:spPr>
          <a:xfrm>
            <a:off x="3169946" y="4627050"/>
            <a:ext cx="2938136" cy="918600"/>
          </a:xfrm>
          <a:prstGeom prst="rect">
            <a:avLst/>
          </a:prstGeom>
        </p:spPr>
        <p:txBody>
          <a:bodyPr lIns="0" tIns="0" rIns="0" bIns="0" rtlCol="0" anchor="t">
            <a:spAutoFit/>
          </a:bodyPr>
          <a:lstStyle/>
          <a:p>
            <a:pPr algn="ctr">
              <a:lnSpc>
                <a:spcPts val="7427"/>
              </a:lnSpc>
              <a:spcBef>
                <a:spcPct val="0"/>
              </a:spcBef>
            </a:pPr>
            <a:r>
              <a:rPr lang="en-US" sz="5305">
                <a:solidFill>
                  <a:srgbClr val="090807"/>
                </a:solidFill>
                <a:latin typeface="Raleway Bold"/>
                <a:ea typeface="Raleway Bold"/>
                <a:cs typeface="Raleway Bold"/>
                <a:sym typeface="Raleway Bold"/>
              </a:rPr>
              <a:t>Contents</a:t>
            </a:r>
          </a:p>
        </p:txBody>
      </p:sp>
      <p:sp>
        <p:nvSpPr>
          <p:cNvPr id="10" name="TextBox 10"/>
          <p:cNvSpPr txBox="1"/>
          <p:nvPr/>
        </p:nvSpPr>
        <p:spPr>
          <a:xfrm>
            <a:off x="12187105" y="1206824"/>
            <a:ext cx="5072195" cy="7578076"/>
          </a:xfrm>
          <a:prstGeom prst="rect">
            <a:avLst/>
          </a:prstGeom>
        </p:spPr>
        <p:txBody>
          <a:bodyPr lIns="0" tIns="0" rIns="0" bIns="0" rtlCol="0" anchor="t">
            <a:spAutoFit/>
          </a:bodyPr>
          <a:lstStyle/>
          <a:p>
            <a:pPr algn="l">
              <a:lnSpc>
                <a:spcPts val="6732"/>
              </a:lnSpc>
            </a:pPr>
            <a:r>
              <a:rPr lang="en-US" sz="3018">
                <a:solidFill>
                  <a:srgbClr val="090807"/>
                </a:solidFill>
                <a:latin typeface="Source Han Sans KR"/>
                <a:ea typeface="Source Han Sans KR"/>
                <a:cs typeface="Source Han Sans KR"/>
                <a:sym typeface="Source Han Sans KR"/>
              </a:rPr>
              <a:t>Introduction</a:t>
            </a:r>
          </a:p>
          <a:p>
            <a:pPr algn="l">
              <a:lnSpc>
                <a:spcPts val="6732"/>
              </a:lnSpc>
            </a:pPr>
            <a:r>
              <a:rPr lang="en-US" sz="3018">
                <a:solidFill>
                  <a:srgbClr val="090807"/>
                </a:solidFill>
                <a:latin typeface="Source Han Sans KR"/>
                <a:ea typeface="Source Han Sans KR"/>
                <a:cs typeface="Source Han Sans KR"/>
                <a:sym typeface="Source Han Sans KR"/>
              </a:rPr>
              <a:t>Project Setup</a:t>
            </a:r>
          </a:p>
          <a:p>
            <a:pPr algn="l">
              <a:lnSpc>
                <a:spcPts val="6732"/>
              </a:lnSpc>
            </a:pPr>
            <a:r>
              <a:rPr lang="en-US" sz="3018">
                <a:solidFill>
                  <a:srgbClr val="090807"/>
                </a:solidFill>
                <a:latin typeface="Source Han Sans KR"/>
                <a:ea typeface="Source Han Sans KR"/>
                <a:cs typeface="Source Han Sans KR"/>
                <a:sym typeface="Source Han Sans KR"/>
              </a:rPr>
              <a:t>Literature Review</a:t>
            </a:r>
          </a:p>
          <a:p>
            <a:pPr algn="l">
              <a:lnSpc>
                <a:spcPts val="6732"/>
              </a:lnSpc>
            </a:pPr>
            <a:r>
              <a:rPr lang="en-US" sz="3018">
                <a:solidFill>
                  <a:srgbClr val="090807"/>
                </a:solidFill>
                <a:latin typeface="Source Han Sans KR"/>
                <a:ea typeface="Source Han Sans KR"/>
                <a:cs typeface="Source Han Sans KR"/>
                <a:sym typeface="Source Han Sans KR"/>
              </a:rPr>
              <a:t>Data Set</a:t>
            </a:r>
          </a:p>
          <a:p>
            <a:pPr algn="l">
              <a:lnSpc>
                <a:spcPts val="6732"/>
              </a:lnSpc>
            </a:pPr>
            <a:r>
              <a:rPr lang="en-US" sz="3018">
                <a:solidFill>
                  <a:srgbClr val="090807"/>
                </a:solidFill>
                <a:latin typeface="Source Han Sans KR"/>
                <a:ea typeface="Source Han Sans KR"/>
                <a:cs typeface="Source Han Sans KR"/>
                <a:sym typeface="Source Han Sans KR"/>
              </a:rPr>
              <a:t>Preprocessing</a:t>
            </a:r>
          </a:p>
          <a:p>
            <a:pPr algn="l">
              <a:lnSpc>
                <a:spcPts val="6732"/>
              </a:lnSpc>
            </a:pPr>
            <a:r>
              <a:rPr lang="en-US" sz="3018">
                <a:solidFill>
                  <a:srgbClr val="090807"/>
                </a:solidFill>
                <a:latin typeface="Source Han Sans KR"/>
                <a:ea typeface="Source Han Sans KR"/>
                <a:cs typeface="Source Han Sans KR"/>
                <a:sym typeface="Source Han Sans KR"/>
              </a:rPr>
              <a:t>Methodology</a:t>
            </a:r>
          </a:p>
          <a:p>
            <a:pPr algn="l">
              <a:lnSpc>
                <a:spcPts val="6732"/>
              </a:lnSpc>
            </a:pPr>
            <a:r>
              <a:rPr lang="en-US" sz="3018">
                <a:solidFill>
                  <a:srgbClr val="090807"/>
                </a:solidFill>
                <a:latin typeface="Source Han Sans KR"/>
                <a:ea typeface="Source Han Sans KR"/>
                <a:cs typeface="Source Han Sans KR"/>
                <a:sym typeface="Source Han Sans KR"/>
              </a:rPr>
              <a:t>Results</a:t>
            </a:r>
          </a:p>
          <a:p>
            <a:pPr algn="l">
              <a:lnSpc>
                <a:spcPts val="6732"/>
              </a:lnSpc>
            </a:pPr>
            <a:r>
              <a:rPr lang="en-US" sz="3018">
                <a:solidFill>
                  <a:srgbClr val="090807"/>
                </a:solidFill>
                <a:latin typeface="Source Han Sans KR"/>
                <a:ea typeface="Source Han Sans KR"/>
                <a:cs typeface="Source Han Sans KR"/>
                <a:sym typeface="Source Han Sans KR"/>
              </a:rPr>
              <a:t>Challenges and Solutions</a:t>
            </a:r>
          </a:p>
          <a:p>
            <a:pPr algn="l">
              <a:lnSpc>
                <a:spcPts val="6732"/>
              </a:lnSpc>
            </a:pPr>
            <a:r>
              <a:rPr lang="en-US" sz="3018">
                <a:solidFill>
                  <a:srgbClr val="090807"/>
                </a:solidFill>
                <a:latin typeface="Source Han Sans KR"/>
                <a:ea typeface="Source Han Sans KR"/>
                <a:cs typeface="Source Han Sans KR"/>
                <a:sym typeface="Source Han Sans KR"/>
              </a:rPr>
              <a:t>Conclusion and Future Work</a:t>
            </a:r>
          </a:p>
        </p:txBody>
      </p:sp>
      <p:sp>
        <p:nvSpPr>
          <p:cNvPr id="11" name="TextBox 11"/>
          <p:cNvSpPr txBox="1"/>
          <p:nvPr/>
        </p:nvSpPr>
        <p:spPr>
          <a:xfrm>
            <a:off x="7593027" y="1206824"/>
            <a:ext cx="465237" cy="7532370"/>
          </a:xfrm>
          <a:prstGeom prst="rect">
            <a:avLst/>
          </a:prstGeom>
        </p:spPr>
        <p:txBody>
          <a:bodyPr lIns="0" tIns="0" rIns="0" bIns="0" rtlCol="0" anchor="t">
            <a:spAutoFit/>
          </a:bodyPr>
          <a:lstStyle/>
          <a:p>
            <a:pPr algn="l">
              <a:lnSpc>
                <a:spcPts val="6690"/>
              </a:lnSpc>
            </a:pPr>
            <a:r>
              <a:rPr lang="en-US" sz="3000">
                <a:solidFill>
                  <a:srgbClr val="090807"/>
                </a:solidFill>
                <a:latin typeface="Raleway Bold"/>
                <a:ea typeface="Raleway Bold"/>
                <a:cs typeface="Raleway Bold"/>
                <a:sym typeface="Raleway Bold"/>
              </a:rPr>
              <a:t>01</a:t>
            </a:r>
          </a:p>
          <a:p>
            <a:pPr algn="l">
              <a:lnSpc>
                <a:spcPts val="6690"/>
              </a:lnSpc>
            </a:pPr>
            <a:r>
              <a:rPr lang="en-US" sz="3000">
                <a:solidFill>
                  <a:srgbClr val="090807"/>
                </a:solidFill>
                <a:latin typeface="Raleway Bold"/>
                <a:ea typeface="Raleway Bold"/>
                <a:cs typeface="Raleway Bold"/>
                <a:sym typeface="Raleway Bold"/>
              </a:rPr>
              <a:t>02</a:t>
            </a:r>
          </a:p>
          <a:p>
            <a:pPr algn="l">
              <a:lnSpc>
                <a:spcPts val="6690"/>
              </a:lnSpc>
            </a:pPr>
            <a:r>
              <a:rPr lang="en-US" sz="3000">
                <a:solidFill>
                  <a:srgbClr val="090807"/>
                </a:solidFill>
                <a:latin typeface="Raleway Bold"/>
                <a:ea typeface="Raleway Bold"/>
                <a:cs typeface="Raleway Bold"/>
                <a:sym typeface="Raleway Bold"/>
              </a:rPr>
              <a:t>03</a:t>
            </a:r>
          </a:p>
          <a:p>
            <a:pPr algn="l">
              <a:lnSpc>
                <a:spcPts val="6690"/>
              </a:lnSpc>
            </a:pPr>
            <a:r>
              <a:rPr lang="en-US" sz="3000">
                <a:solidFill>
                  <a:srgbClr val="090807"/>
                </a:solidFill>
                <a:latin typeface="Raleway Bold"/>
                <a:ea typeface="Raleway Bold"/>
                <a:cs typeface="Raleway Bold"/>
                <a:sym typeface="Raleway Bold"/>
              </a:rPr>
              <a:t>04</a:t>
            </a:r>
          </a:p>
          <a:p>
            <a:pPr algn="l">
              <a:lnSpc>
                <a:spcPts val="6690"/>
              </a:lnSpc>
            </a:pPr>
            <a:r>
              <a:rPr lang="en-US" sz="3000">
                <a:solidFill>
                  <a:srgbClr val="090807"/>
                </a:solidFill>
                <a:latin typeface="Raleway Bold"/>
                <a:ea typeface="Raleway Bold"/>
                <a:cs typeface="Raleway Bold"/>
                <a:sym typeface="Raleway Bold"/>
              </a:rPr>
              <a:t>05</a:t>
            </a:r>
          </a:p>
          <a:p>
            <a:pPr algn="l">
              <a:lnSpc>
                <a:spcPts val="6690"/>
              </a:lnSpc>
            </a:pPr>
            <a:r>
              <a:rPr lang="en-US" sz="3000">
                <a:solidFill>
                  <a:srgbClr val="090807"/>
                </a:solidFill>
                <a:latin typeface="Raleway Bold"/>
                <a:ea typeface="Raleway Bold"/>
                <a:cs typeface="Raleway Bold"/>
                <a:sym typeface="Raleway Bold"/>
              </a:rPr>
              <a:t>06</a:t>
            </a:r>
          </a:p>
          <a:p>
            <a:pPr algn="l">
              <a:lnSpc>
                <a:spcPts val="6690"/>
              </a:lnSpc>
            </a:pPr>
            <a:r>
              <a:rPr lang="en-US" sz="3000">
                <a:solidFill>
                  <a:srgbClr val="090807"/>
                </a:solidFill>
                <a:latin typeface="Raleway Bold"/>
                <a:ea typeface="Raleway Bold"/>
                <a:cs typeface="Raleway Bold"/>
                <a:sym typeface="Raleway Bold"/>
              </a:rPr>
              <a:t>07</a:t>
            </a:r>
          </a:p>
          <a:p>
            <a:pPr algn="l">
              <a:lnSpc>
                <a:spcPts val="6690"/>
              </a:lnSpc>
            </a:pPr>
            <a:r>
              <a:rPr lang="en-US" sz="3000">
                <a:solidFill>
                  <a:srgbClr val="090807"/>
                </a:solidFill>
                <a:latin typeface="Raleway Bold"/>
                <a:ea typeface="Raleway Bold"/>
                <a:cs typeface="Raleway Bold"/>
                <a:sym typeface="Raleway Bold"/>
              </a:rPr>
              <a:t>08</a:t>
            </a:r>
          </a:p>
          <a:p>
            <a:pPr algn="l">
              <a:lnSpc>
                <a:spcPts val="6690"/>
              </a:lnSpc>
            </a:pPr>
            <a:r>
              <a:rPr lang="en-US" sz="3000">
                <a:solidFill>
                  <a:srgbClr val="090807"/>
                </a:solidFill>
                <a:latin typeface="Raleway Bold"/>
                <a:ea typeface="Raleway Bold"/>
                <a:cs typeface="Raleway Bold"/>
                <a:sym typeface="Raleway Bold"/>
              </a:rPr>
              <a:t>09</a:t>
            </a:r>
          </a:p>
        </p:txBody>
      </p:sp>
      <p:sp>
        <p:nvSpPr>
          <p:cNvPr id="12" name="AutoShape 12"/>
          <p:cNvSpPr/>
          <p:nvPr/>
        </p:nvSpPr>
        <p:spPr>
          <a:xfrm>
            <a:off x="8372720" y="7677415"/>
            <a:ext cx="3405582" cy="0"/>
          </a:xfrm>
          <a:prstGeom prst="line">
            <a:avLst/>
          </a:prstGeom>
          <a:ln w="9525" cap="flat">
            <a:solidFill>
              <a:srgbClr val="090807"/>
            </a:solidFill>
            <a:prstDash val="solid"/>
            <a:headEnd type="none" w="sm" len="sm"/>
            <a:tailEnd type="none" w="sm" len="sm"/>
          </a:ln>
        </p:spPr>
      </p:sp>
      <p:sp>
        <p:nvSpPr>
          <p:cNvPr id="13" name="AutoShape 13"/>
          <p:cNvSpPr/>
          <p:nvPr/>
        </p:nvSpPr>
        <p:spPr>
          <a:xfrm flipV="1">
            <a:off x="8372734" y="8532810"/>
            <a:ext cx="3405582" cy="9525"/>
          </a:xfrm>
          <a:prstGeom prst="line">
            <a:avLst/>
          </a:prstGeom>
          <a:ln w="9525" cap="flat">
            <a:solidFill>
              <a:srgbClr val="090807"/>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Freeform 3"/>
          <p:cNvSpPr/>
          <p:nvPr/>
        </p:nvSpPr>
        <p:spPr>
          <a:xfrm>
            <a:off x="2270365" y="2948536"/>
            <a:ext cx="13747270" cy="6924123"/>
          </a:xfrm>
          <a:custGeom>
            <a:avLst/>
            <a:gdLst/>
            <a:ahLst/>
            <a:cxnLst/>
            <a:rect l="l" t="t" r="r" b="b"/>
            <a:pathLst>
              <a:path w="13747270" h="6924123">
                <a:moveTo>
                  <a:pt x="0" y="0"/>
                </a:moveTo>
                <a:lnTo>
                  <a:pt x="13747270" y="0"/>
                </a:lnTo>
                <a:lnTo>
                  <a:pt x="13747270" y="6924123"/>
                </a:lnTo>
                <a:lnTo>
                  <a:pt x="0" y="6924123"/>
                </a:lnTo>
                <a:lnTo>
                  <a:pt x="0" y="0"/>
                </a:lnTo>
                <a:close/>
              </a:path>
            </a:pathLst>
          </a:custGeom>
          <a:blipFill>
            <a:blip r:embed="rId2"/>
            <a:stretch>
              <a:fillRect/>
            </a:stretch>
          </a:blipFill>
        </p:spPr>
      </p:sp>
      <p:sp>
        <p:nvSpPr>
          <p:cNvPr id="4" name="TextBox 4"/>
          <p:cNvSpPr txBox="1"/>
          <p:nvPr/>
        </p:nvSpPr>
        <p:spPr>
          <a:xfrm>
            <a:off x="923832" y="765070"/>
            <a:ext cx="7651700"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04 Data Set - Text Data (Earnings Call transcript)</a:t>
            </a:r>
          </a:p>
        </p:txBody>
      </p:sp>
      <p:sp>
        <p:nvSpPr>
          <p:cNvPr id="5" name="TextBox 5"/>
          <p:cNvSpPr txBox="1"/>
          <p:nvPr/>
        </p:nvSpPr>
        <p:spPr>
          <a:xfrm>
            <a:off x="748466" y="1470891"/>
            <a:ext cx="10662759" cy="11537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Earnings Call Transcript 약 27,000개 문서의 단어 빈도수를 탐색</a:t>
            </a: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단어 빈도: 50에서 20,000 단어 사이</a:t>
            </a: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각 등급 클래스(each rating class)별 도큐멘트의 단어 빈도 평균: 약 4,000 단어</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3617268"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04 Data Set - Text Data</a:t>
            </a:r>
          </a:p>
        </p:txBody>
      </p:sp>
      <p:sp>
        <p:nvSpPr>
          <p:cNvPr id="4" name="TextBox 4"/>
          <p:cNvSpPr txBox="1"/>
          <p:nvPr/>
        </p:nvSpPr>
        <p:spPr>
          <a:xfrm>
            <a:off x="860320" y="1996048"/>
            <a:ext cx="9855547" cy="7402195"/>
          </a:xfrm>
          <a:prstGeom prst="rect">
            <a:avLst/>
          </a:prstGeom>
        </p:spPr>
        <p:txBody>
          <a:bodyPr lIns="0" tIns="0" rIns="0" bIns="0" rtlCol="0" anchor="t">
            <a:spAutoFit/>
          </a:bodyPr>
          <a:lstStyle/>
          <a:p>
            <a:pPr algn="l">
              <a:lnSpc>
                <a:spcPts val="3080"/>
              </a:lnSpc>
            </a:pPr>
            <a:endParaRPr/>
          </a:p>
          <a:p>
            <a:pPr algn="l">
              <a:lnSpc>
                <a:spcPts val="3080"/>
              </a:lnSpc>
            </a:pPr>
            <a:endParaRPr/>
          </a:p>
          <a:p>
            <a:pPr marL="474981" lvl="1" indent="-237491" algn="l">
              <a:lnSpc>
                <a:spcPts val="3080"/>
              </a:lnSpc>
              <a:spcBef>
                <a:spcPct val="0"/>
              </a:spcBef>
              <a:buFont typeface="Arial"/>
              <a:buChar char="•"/>
            </a:pPr>
            <a:r>
              <a:rPr lang="en-US" sz="2200">
                <a:solidFill>
                  <a:srgbClr val="090807"/>
                </a:solidFill>
                <a:latin typeface="Source Han Sans KR Bold"/>
                <a:ea typeface="Source Han Sans KR Bold"/>
                <a:cs typeface="Source Han Sans KR Bold"/>
                <a:sym typeface="Source Han Sans KR Bold"/>
              </a:rPr>
              <a:t>시각화 목적: 공통적으로 사용된 단어를 이해하기 위해 문서를 등급별로 분류</a:t>
            </a:r>
          </a:p>
          <a:p>
            <a:pPr algn="l">
              <a:lnSpc>
                <a:spcPts val="3080"/>
              </a:lnSpc>
              <a:spcBef>
                <a:spcPct val="0"/>
              </a:spcBef>
            </a:pPr>
            <a:endParaRPr lang="en-US" sz="2200">
              <a:solidFill>
                <a:srgbClr val="090807"/>
              </a:solidFill>
              <a:latin typeface="Source Han Sans KR Bold"/>
              <a:ea typeface="Source Han Sans KR Bold"/>
              <a:cs typeface="Source Han Sans KR Bold"/>
              <a:sym typeface="Source Han Sans KR Bold"/>
            </a:endParaRPr>
          </a:p>
          <a:p>
            <a:pPr marL="474981" lvl="1" indent="-237491" algn="l">
              <a:lnSpc>
                <a:spcPts val="3080"/>
              </a:lnSpc>
              <a:spcBef>
                <a:spcPct val="0"/>
              </a:spcBef>
              <a:buFont typeface="Arial"/>
              <a:buChar char="•"/>
            </a:pPr>
            <a:r>
              <a:rPr lang="en-US" sz="2200">
                <a:solidFill>
                  <a:srgbClr val="090807"/>
                </a:solidFill>
                <a:latin typeface="Source Han Sans KR Bold"/>
                <a:ea typeface="Source Han Sans KR Bold"/>
                <a:cs typeface="Source Han Sans KR Bold"/>
                <a:sym typeface="Source Han Sans KR Bold"/>
              </a:rPr>
              <a:t>등급 그룹</a:t>
            </a:r>
          </a:p>
          <a:p>
            <a:pPr algn="l">
              <a:lnSpc>
                <a:spcPts val="3080"/>
              </a:lnSpc>
              <a:spcBef>
                <a:spcPct val="0"/>
              </a:spcBef>
            </a:pPr>
            <a:endParaRPr lang="en-US" sz="2200">
              <a:solidFill>
                <a:srgbClr val="090807"/>
              </a:solidFill>
              <a:latin typeface="Source Han Sans KR Bold"/>
              <a:ea typeface="Source Han Sans KR Bold"/>
              <a:cs typeface="Source Han Sans KR Bold"/>
              <a:sym typeface="Source Han Sans KR Bold"/>
            </a:endParaRPr>
          </a:p>
          <a:p>
            <a:pPr marL="949962" lvl="2" indent="-316654" algn="l">
              <a:lnSpc>
                <a:spcPts val="3080"/>
              </a:lnSpc>
              <a:spcBef>
                <a:spcPct val="0"/>
              </a:spcBef>
              <a:buFont typeface="Arial"/>
              <a:buChar char="⚬"/>
            </a:pPr>
            <a:r>
              <a:rPr lang="en-US" sz="2200">
                <a:solidFill>
                  <a:srgbClr val="090807"/>
                </a:solidFill>
                <a:latin typeface="Source Han Sans KR"/>
                <a:ea typeface="Source Han Sans KR"/>
                <a:cs typeface="Source Han Sans KR"/>
                <a:sym typeface="Source Han Sans KR"/>
              </a:rPr>
              <a:t>상위 등급 그룹 (1~10)</a:t>
            </a:r>
          </a:p>
          <a:p>
            <a:pPr algn="l">
              <a:lnSpc>
                <a:spcPts val="3080"/>
              </a:lnSpc>
              <a:spcBef>
                <a:spcPct val="0"/>
              </a:spcBef>
            </a:pPr>
            <a:endParaRPr lang="en-US" sz="2200">
              <a:solidFill>
                <a:srgbClr val="090807"/>
              </a:solidFill>
              <a:latin typeface="Source Han Sans KR"/>
              <a:ea typeface="Source Han Sans KR"/>
              <a:cs typeface="Source Han Sans KR"/>
              <a:sym typeface="Source Han Sans KR"/>
            </a:endParaRPr>
          </a:p>
          <a:p>
            <a:pPr marL="949962" lvl="2" indent="-316654" algn="l">
              <a:lnSpc>
                <a:spcPts val="3080"/>
              </a:lnSpc>
              <a:spcBef>
                <a:spcPct val="0"/>
              </a:spcBef>
              <a:buFont typeface="Arial"/>
              <a:buChar char="⚬"/>
            </a:pPr>
            <a:r>
              <a:rPr lang="en-US" sz="2200">
                <a:solidFill>
                  <a:srgbClr val="090807"/>
                </a:solidFill>
                <a:latin typeface="Source Han Sans KR"/>
                <a:ea typeface="Source Han Sans KR"/>
                <a:cs typeface="Source Han Sans KR"/>
                <a:sym typeface="Source Han Sans KR"/>
              </a:rPr>
              <a:t>하위 등급 그룹 (11~22)</a:t>
            </a:r>
          </a:p>
          <a:p>
            <a:pPr algn="l">
              <a:lnSpc>
                <a:spcPts val="3080"/>
              </a:lnSpc>
              <a:spcBef>
                <a:spcPct val="0"/>
              </a:spcBef>
            </a:pPr>
            <a:endParaRPr lang="en-US" sz="2200">
              <a:solidFill>
                <a:srgbClr val="090807"/>
              </a:solidFill>
              <a:latin typeface="Source Han Sans KR"/>
              <a:ea typeface="Source Han Sans KR"/>
              <a:cs typeface="Source Han Sans KR"/>
              <a:sym typeface="Source Han Sans KR"/>
            </a:endParaRPr>
          </a:p>
          <a:p>
            <a:pPr marL="474981" lvl="1" indent="-237491" algn="l">
              <a:lnSpc>
                <a:spcPts val="3080"/>
              </a:lnSpc>
              <a:spcBef>
                <a:spcPct val="0"/>
              </a:spcBef>
              <a:buFont typeface="Arial"/>
              <a:buChar char="•"/>
            </a:pPr>
            <a:r>
              <a:rPr lang="en-US" sz="2200">
                <a:solidFill>
                  <a:srgbClr val="090807"/>
                </a:solidFill>
                <a:latin typeface="Source Han Sans KR Bold"/>
                <a:ea typeface="Source Han Sans KR Bold"/>
                <a:cs typeface="Source Han Sans KR Bold"/>
                <a:sym typeface="Source Han Sans KR Bold"/>
              </a:rPr>
              <a:t>n-gram 사용 시각화</a:t>
            </a:r>
          </a:p>
          <a:p>
            <a:pPr algn="l">
              <a:lnSpc>
                <a:spcPts val="3080"/>
              </a:lnSpc>
              <a:spcBef>
                <a:spcPct val="0"/>
              </a:spcBef>
            </a:pPr>
            <a:endParaRPr lang="en-US" sz="2200">
              <a:solidFill>
                <a:srgbClr val="090807"/>
              </a:solidFill>
              <a:latin typeface="Source Han Sans KR Bold"/>
              <a:ea typeface="Source Han Sans KR Bold"/>
              <a:cs typeface="Source Han Sans KR Bold"/>
              <a:sym typeface="Source Han Sans KR Bold"/>
            </a:endParaRPr>
          </a:p>
          <a:p>
            <a:pPr marL="949962" lvl="2" indent="-316654" algn="l">
              <a:lnSpc>
                <a:spcPts val="3080"/>
              </a:lnSpc>
              <a:spcBef>
                <a:spcPct val="0"/>
              </a:spcBef>
              <a:buFont typeface="Arial"/>
              <a:buChar char="⚬"/>
            </a:pPr>
            <a:r>
              <a:rPr lang="en-US" sz="2200">
                <a:solidFill>
                  <a:srgbClr val="090807"/>
                </a:solidFill>
                <a:latin typeface="Source Han Sans KR"/>
                <a:ea typeface="Source Han Sans KR"/>
                <a:cs typeface="Source Han Sans KR"/>
                <a:sym typeface="Source Han Sans KR"/>
              </a:rPr>
              <a:t>One-gram(단어)과 bi-gram(두 단어 조합) 분석</a:t>
            </a:r>
          </a:p>
          <a:p>
            <a:pPr algn="l">
              <a:lnSpc>
                <a:spcPts val="3080"/>
              </a:lnSpc>
              <a:spcBef>
                <a:spcPct val="0"/>
              </a:spcBef>
            </a:pPr>
            <a:endParaRPr lang="en-US" sz="2200">
              <a:solidFill>
                <a:srgbClr val="090807"/>
              </a:solidFill>
              <a:latin typeface="Source Han Sans KR"/>
              <a:ea typeface="Source Han Sans KR"/>
              <a:cs typeface="Source Han Sans KR"/>
              <a:sym typeface="Source Han Sans KR"/>
            </a:endParaRPr>
          </a:p>
          <a:p>
            <a:pPr marL="949962" lvl="2" indent="-316654" algn="l">
              <a:lnSpc>
                <a:spcPts val="3080"/>
              </a:lnSpc>
              <a:spcBef>
                <a:spcPct val="0"/>
              </a:spcBef>
              <a:buFont typeface="Arial"/>
              <a:buChar char="⚬"/>
            </a:pPr>
            <a:r>
              <a:rPr lang="en-US" sz="2200">
                <a:solidFill>
                  <a:srgbClr val="090807"/>
                </a:solidFill>
                <a:latin typeface="Source Han Sans KR"/>
                <a:ea typeface="Source Han Sans KR"/>
                <a:cs typeface="Source Han Sans KR"/>
                <a:sym typeface="Source Han Sans KR"/>
              </a:rPr>
              <a:t>n-gram: 주어진 텍스트 또는 음성 샘플에서 n개의 연속 요소로 구성된 시퀀스</a:t>
            </a:r>
          </a:p>
          <a:p>
            <a:pPr algn="l">
              <a:lnSpc>
                <a:spcPts val="3080"/>
              </a:lnSpc>
              <a:spcBef>
                <a:spcPct val="0"/>
              </a:spcBef>
            </a:pPr>
            <a:endParaRPr lang="en-US" sz="2200">
              <a:solidFill>
                <a:srgbClr val="090807"/>
              </a:solidFill>
              <a:latin typeface="Source Han Sans KR"/>
              <a:ea typeface="Source Han Sans KR"/>
              <a:cs typeface="Source Han Sans KR"/>
              <a:sym typeface="Source Han Sans KR"/>
            </a:endParaRPr>
          </a:p>
          <a:p>
            <a:pPr algn="l">
              <a:lnSpc>
                <a:spcPts val="3080"/>
              </a:lnSpc>
              <a:spcBef>
                <a:spcPct val="0"/>
              </a:spcBef>
            </a:pPr>
            <a:endParaRPr lang="en-US" sz="2200">
              <a:solidFill>
                <a:srgbClr val="090807"/>
              </a:solidFill>
              <a:latin typeface="Source Han Sans KR"/>
              <a:ea typeface="Source Han Sans KR"/>
              <a:cs typeface="Source Han Sans KR"/>
              <a:sym typeface="Source Han Sans KR"/>
            </a:endParaRPr>
          </a:p>
          <a:p>
            <a:pPr algn="l">
              <a:lnSpc>
                <a:spcPts val="3080"/>
              </a:lnSpc>
              <a:spcBef>
                <a:spcPct val="0"/>
              </a:spcBef>
            </a:pPr>
            <a:endParaRPr lang="en-US" sz="2200">
              <a:solidFill>
                <a:srgbClr val="090807"/>
              </a:solidFill>
              <a:latin typeface="Source Han Sans KR"/>
              <a:ea typeface="Source Han Sans KR"/>
              <a:cs typeface="Source Han Sans KR"/>
              <a:sym typeface="Source Han Sans KR"/>
            </a:endParaRPr>
          </a:p>
          <a:p>
            <a:pPr algn="l">
              <a:lnSpc>
                <a:spcPts val="3080"/>
              </a:lnSpc>
              <a:spcBef>
                <a:spcPct val="0"/>
              </a:spcBef>
            </a:pPr>
            <a:endParaRPr lang="en-US" sz="2200">
              <a:solidFill>
                <a:srgbClr val="090807"/>
              </a:solidFill>
              <a:latin typeface="Source Han Sans KR"/>
              <a:ea typeface="Source Han Sans KR"/>
              <a:cs typeface="Source Han Sans KR"/>
              <a:sym typeface="Source Han Sans KR"/>
            </a:endParaRPr>
          </a:p>
        </p:txBody>
      </p:sp>
      <p:grpSp>
        <p:nvGrpSpPr>
          <p:cNvPr id="5" name="Group 5"/>
          <p:cNvGrpSpPr/>
          <p:nvPr/>
        </p:nvGrpSpPr>
        <p:grpSpPr>
          <a:xfrm>
            <a:off x="923832" y="1589712"/>
            <a:ext cx="3272582" cy="698372"/>
            <a:chOff x="0" y="0"/>
            <a:chExt cx="861915" cy="183933"/>
          </a:xfrm>
        </p:grpSpPr>
        <p:sp>
          <p:nvSpPr>
            <p:cNvPr id="6" name="Freeform 6"/>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7" name="TextBox 7"/>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1282942" y="1703948"/>
            <a:ext cx="255436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등급별 문서 시각화</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Freeform 2"/>
          <p:cNvSpPr/>
          <p:nvPr/>
        </p:nvSpPr>
        <p:spPr>
          <a:xfrm>
            <a:off x="2336196" y="1802676"/>
            <a:ext cx="5984746" cy="6063034"/>
          </a:xfrm>
          <a:custGeom>
            <a:avLst/>
            <a:gdLst/>
            <a:ahLst/>
            <a:cxnLst/>
            <a:rect l="l" t="t" r="r" b="b"/>
            <a:pathLst>
              <a:path w="5984746" h="6063034">
                <a:moveTo>
                  <a:pt x="0" y="0"/>
                </a:moveTo>
                <a:lnTo>
                  <a:pt x="5984746" y="0"/>
                </a:lnTo>
                <a:lnTo>
                  <a:pt x="5984746" y="6063035"/>
                </a:lnTo>
                <a:lnTo>
                  <a:pt x="0" y="6063035"/>
                </a:lnTo>
                <a:lnTo>
                  <a:pt x="0" y="0"/>
                </a:lnTo>
                <a:close/>
              </a:path>
            </a:pathLst>
          </a:custGeom>
          <a:blipFill>
            <a:blip r:embed="rId2"/>
            <a:stretch>
              <a:fillRect/>
            </a:stretch>
          </a:blipFill>
        </p:spPr>
      </p:sp>
      <p:sp>
        <p:nvSpPr>
          <p:cNvPr id="3" name="Freeform 3"/>
          <p:cNvSpPr/>
          <p:nvPr/>
        </p:nvSpPr>
        <p:spPr>
          <a:xfrm>
            <a:off x="8874895" y="1726182"/>
            <a:ext cx="6181646" cy="6137618"/>
          </a:xfrm>
          <a:custGeom>
            <a:avLst/>
            <a:gdLst/>
            <a:ahLst/>
            <a:cxnLst/>
            <a:rect l="l" t="t" r="r" b="b"/>
            <a:pathLst>
              <a:path w="6181646" h="6137618">
                <a:moveTo>
                  <a:pt x="0" y="0"/>
                </a:moveTo>
                <a:lnTo>
                  <a:pt x="6181646" y="0"/>
                </a:lnTo>
                <a:lnTo>
                  <a:pt x="6181646" y="6137618"/>
                </a:lnTo>
                <a:lnTo>
                  <a:pt x="0" y="6137618"/>
                </a:lnTo>
                <a:lnTo>
                  <a:pt x="0" y="0"/>
                </a:lnTo>
                <a:close/>
              </a:path>
            </a:pathLst>
          </a:custGeom>
          <a:blipFill>
            <a:blip r:embed="rId3"/>
            <a:stretch>
              <a:fillRect/>
            </a:stretch>
          </a:blipFill>
        </p:spPr>
      </p:sp>
      <p:grpSp>
        <p:nvGrpSpPr>
          <p:cNvPr id="4" name="Group 4"/>
          <p:cNvGrpSpPr/>
          <p:nvPr/>
        </p:nvGrpSpPr>
        <p:grpSpPr>
          <a:xfrm>
            <a:off x="2185532" y="1327636"/>
            <a:ext cx="13660764" cy="7184626"/>
            <a:chOff x="0" y="0"/>
            <a:chExt cx="3597897" cy="1892247"/>
          </a:xfrm>
        </p:grpSpPr>
        <p:sp>
          <p:nvSpPr>
            <p:cNvPr id="5" name="Freeform 5"/>
            <p:cNvSpPr/>
            <p:nvPr/>
          </p:nvSpPr>
          <p:spPr>
            <a:xfrm>
              <a:off x="0" y="0"/>
              <a:ext cx="3597897" cy="1892247"/>
            </a:xfrm>
            <a:custGeom>
              <a:avLst/>
              <a:gdLst/>
              <a:ahLst/>
              <a:cxnLst/>
              <a:rect l="l" t="t" r="r" b="b"/>
              <a:pathLst>
                <a:path w="3597897" h="1892247">
                  <a:moveTo>
                    <a:pt x="28903" y="0"/>
                  </a:moveTo>
                  <a:lnTo>
                    <a:pt x="3568994" y="0"/>
                  </a:lnTo>
                  <a:cubicBezTo>
                    <a:pt x="3576659" y="0"/>
                    <a:pt x="3584011" y="3045"/>
                    <a:pt x="3589431" y="8466"/>
                  </a:cubicBezTo>
                  <a:cubicBezTo>
                    <a:pt x="3594852" y="13886"/>
                    <a:pt x="3597897" y="21237"/>
                    <a:pt x="3597897" y="28903"/>
                  </a:cubicBezTo>
                  <a:lnTo>
                    <a:pt x="3597897" y="1863344"/>
                  </a:lnTo>
                  <a:cubicBezTo>
                    <a:pt x="3597897" y="1879307"/>
                    <a:pt x="3584956" y="1892247"/>
                    <a:pt x="3568994" y="1892247"/>
                  </a:cubicBezTo>
                  <a:lnTo>
                    <a:pt x="28903" y="1892247"/>
                  </a:lnTo>
                  <a:cubicBezTo>
                    <a:pt x="12940" y="1892247"/>
                    <a:pt x="0" y="1879307"/>
                    <a:pt x="0" y="1863344"/>
                  </a:cubicBezTo>
                  <a:lnTo>
                    <a:pt x="0" y="28903"/>
                  </a:lnTo>
                  <a:cubicBezTo>
                    <a:pt x="0" y="12940"/>
                    <a:pt x="12940" y="0"/>
                    <a:pt x="28903" y="0"/>
                  </a:cubicBezTo>
                  <a:close/>
                </a:path>
              </a:pathLst>
            </a:custGeom>
            <a:solidFill>
              <a:srgbClr val="000000">
                <a:alpha val="0"/>
              </a:srgbClr>
            </a:solidFill>
            <a:ln w="38100" cap="rnd">
              <a:solidFill>
                <a:srgbClr val="000000"/>
              </a:solidFill>
              <a:prstDash val="solid"/>
              <a:round/>
            </a:ln>
          </p:spPr>
        </p:sp>
        <p:sp>
          <p:nvSpPr>
            <p:cNvPr id="6" name="TextBox 6"/>
            <p:cNvSpPr txBox="1"/>
            <p:nvPr/>
          </p:nvSpPr>
          <p:spPr>
            <a:xfrm>
              <a:off x="0" y="-38100"/>
              <a:ext cx="3597897" cy="1930347"/>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3349978" y="7804162"/>
            <a:ext cx="4382542" cy="372745"/>
          </a:xfrm>
          <a:prstGeom prst="rect">
            <a:avLst/>
          </a:prstGeom>
        </p:spPr>
        <p:txBody>
          <a:bodyPr lIns="0" tIns="0" rIns="0" bIns="0" rtlCol="0" anchor="t">
            <a:spAutoFit/>
          </a:bodyPr>
          <a:lstStyle/>
          <a:p>
            <a:pPr algn="ctr">
              <a:lnSpc>
                <a:spcPts val="3079"/>
              </a:lnSpc>
              <a:spcBef>
                <a:spcPct val="0"/>
              </a:spcBef>
            </a:pPr>
            <a:r>
              <a:rPr lang="en-US" sz="2199">
                <a:solidFill>
                  <a:srgbClr val="090807"/>
                </a:solidFill>
                <a:latin typeface="Source Han Sans KR Bold"/>
                <a:ea typeface="Source Han Sans KR Bold"/>
                <a:cs typeface="Source Han Sans KR Bold"/>
                <a:sym typeface="Source Han Sans KR Bold"/>
              </a:rPr>
              <a:t>상위 등급 그룹 one-gram 분석 결과 </a:t>
            </a:r>
          </a:p>
        </p:txBody>
      </p:sp>
      <p:sp>
        <p:nvSpPr>
          <p:cNvPr id="8" name="TextBox 8"/>
          <p:cNvSpPr txBox="1"/>
          <p:nvPr/>
        </p:nvSpPr>
        <p:spPr>
          <a:xfrm>
            <a:off x="9996650" y="7804162"/>
            <a:ext cx="4382542" cy="372745"/>
          </a:xfrm>
          <a:prstGeom prst="rect">
            <a:avLst/>
          </a:prstGeom>
        </p:spPr>
        <p:txBody>
          <a:bodyPr lIns="0" tIns="0" rIns="0" bIns="0" rtlCol="0" anchor="t">
            <a:spAutoFit/>
          </a:bodyPr>
          <a:lstStyle/>
          <a:p>
            <a:pPr algn="ctr">
              <a:lnSpc>
                <a:spcPts val="3079"/>
              </a:lnSpc>
              <a:spcBef>
                <a:spcPct val="0"/>
              </a:spcBef>
            </a:pPr>
            <a:r>
              <a:rPr lang="en-US" sz="2199">
                <a:solidFill>
                  <a:srgbClr val="090807"/>
                </a:solidFill>
                <a:latin typeface="Source Han Sans KR Bold"/>
                <a:ea typeface="Source Han Sans KR Bold"/>
                <a:cs typeface="Source Han Sans KR Bold"/>
                <a:sym typeface="Source Han Sans KR Bold"/>
              </a:rPr>
              <a:t>하위 등급 그룹 one-gram 분석 결과 </a:t>
            </a:r>
          </a:p>
        </p:txBody>
      </p:sp>
      <p:sp>
        <p:nvSpPr>
          <p:cNvPr id="9" name="TextBox 9"/>
          <p:cNvSpPr txBox="1"/>
          <p:nvPr/>
        </p:nvSpPr>
        <p:spPr>
          <a:xfrm>
            <a:off x="3990761" y="8348358"/>
            <a:ext cx="9768268" cy="1544320"/>
          </a:xfrm>
          <a:prstGeom prst="rect">
            <a:avLst/>
          </a:prstGeom>
        </p:spPr>
        <p:txBody>
          <a:bodyPr lIns="0" tIns="0" rIns="0" bIns="0" rtlCol="0" anchor="t">
            <a:spAutoFit/>
          </a:bodyPr>
          <a:lstStyle/>
          <a:p>
            <a:pPr algn="l">
              <a:lnSpc>
                <a:spcPts val="3079"/>
              </a:lnSpc>
            </a:pPr>
            <a:endParaRPr/>
          </a:p>
          <a:p>
            <a:pPr marL="474979" lvl="1" indent="-237490" algn="l">
              <a:lnSpc>
                <a:spcPts val="3079"/>
              </a:lnSpc>
              <a:buFont typeface="Arial"/>
              <a:buChar char="•"/>
            </a:pPr>
            <a:r>
              <a:rPr lang="en-US" sz="2199">
                <a:solidFill>
                  <a:srgbClr val="090807"/>
                </a:solidFill>
                <a:latin typeface="Source Han Sans KR"/>
                <a:ea typeface="Source Han Sans KR"/>
                <a:cs typeface="Source Han Sans KR"/>
                <a:sym typeface="Source Han Sans KR"/>
              </a:rPr>
              <a:t>높은 등급 그룹(그룹 1)에서 자주 사용된 단어가 낮은 등급 그룹(그룹 2)에는 없음</a:t>
            </a:r>
          </a:p>
          <a:p>
            <a:pPr marL="474979" lvl="1" indent="-237490" algn="l">
              <a:lnSpc>
                <a:spcPts val="3079"/>
              </a:lnSpc>
              <a:buFont typeface="Arial"/>
              <a:buChar char="•"/>
            </a:pPr>
            <a:r>
              <a:rPr lang="en-US" sz="2199">
                <a:solidFill>
                  <a:srgbClr val="090807"/>
                </a:solidFill>
                <a:latin typeface="Source Han Sans KR"/>
                <a:ea typeface="Source Han Sans KR"/>
                <a:cs typeface="Source Han Sans KR"/>
                <a:sym typeface="Source Han Sans KR"/>
              </a:rPr>
              <a:t>그 반대의 경우도 동일</a:t>
            </a:r>
          </a:p>
          <a:p>
            <a:pPr algn="l">
              <a:lnSpc>
                <a:spcPts val="3079"/>
              </a:lnSpc>
              <a:spcBef>
                <a:spcPct val="0"/>
              </a:spcBef>
            </a:pPr>
            <a:endParaRPr lang="en-US" sz="2199">
              <a:solidFill>
                <a:srgbClr val="090807"/>
              </a:solidFill>
              <a:latin typeface="Source Han Sans KR"/>
              <a:ea typeface="Source Han Sans KR"/>
              <a:cs typeface="Source Han Sans KR"/>
              <a:sym typeface="Source Han Sans KR"/>
            </a:endParaRPr>
          </a:p>
        </p:txBody>
      </p:sp>
      <p:grpSp>
        <p:nvGrpSpPr>
          <p:cNvPr id="10" name="Group 10"/>
          <p:cNvGrpSpPr/>
          <p:nvPr/>
        </p:nvGrpSpPr>
        <p:grpSpPr>
          <a:xfrm>
            <a:off x="7066261" y="583724"/>
            <a:ext cx="3617268" cy="698372"/>
            <a:chOff x="0" y="0"/>
            <a:chExt cx="952696" cy="183933"/>
          </a:xfrm>
        </p:grpSpPr>
        <p:sp>
          <p:nvSpPr>
            <p:cNvPr id="11" name="Freeform 11"/>
            <p:cNvSpPr/>
            <p:nvPr/>
          </p:nvSpPr>
          <p:spPr>
            <a:xfrm>
              <a:off x="0" y="0"/>
              <a:ext cx="952696" cy="183933"/>
            </a:xfrm>
            <a:custGeom>
              <a:avLst/>
              <a:gdLst/>
              <a:ahLst/>
              <a:cxnLst/>
              <a:rect l="l" t="t" r="r" b="b"/>
              <a:pathLst>
                <a:path w="952696" h="183933">
                  <a:moveTo>
                    <a:pt x="91967" y="0"/>
                  </a:moveTo>
                  <a:lnTo>
                    <a:pt x="860729" y="0"/>
                  </a:lnTo>
                  <a:cubicBezTo>
                    <a:pt x="885120" y="0"/>
                    <a:pt x="908512" y="9689"/>
                    <a:pt x="925760" y="26936"/>
                  </a:cubicBezTo>
                  <a:cubicBezTo>
                    <a:pt x="943007" y="44184"/>
                    <a:pt x="952696" y="67576"/>
                    <a:pt x="952696" y="91967"/>
                  </a:cubicBezTo>
                  <a:lnTo>
                    <a:pt x="952696" y="91967"/>
                  </a:lnTo>
                  <a:cubicBezTo>
                    <a:pt x="952696" y="116358"/>
                    <a:pt x="943007" y="139750"/>
                    <a:pt x="925760" y="156997"/>
                  </a:cubicBezTo>
                  <a:cubicBezTo>
                    <a:pt x="908512" y="174244"/>
                    <a:pt x="885120" y="183933"/>
                    <a:pt x="86072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12" name="TextBox 12"/>
            <p:cNvSpPr txBox="1"/>
            <p:nvPr/>
          </p:nvSpPr>
          <p:spPr>
            <a:xfrm>
              <a:off x="0" y="-38100"/>
              <a:ext cx="952696" cy="222033"/>
            </a:xfrm>
            <a:prstGeom prst="rect">
              <a:avLst/>
            </a:prstGeom>
          </p:spPr>
          <p:txBody>
            <a:bodyPr lIns="50800" tIns="50800" rIns="50800" bIns="50800" rtlCol="0" anchor="ctr"/>
            <a:lstStyle/>
            <a:p>
              <a:pPr algn="ctr">
                <a:lnSpc>
                  <a:spcPts val="3079"/>
                </a:lnSpc>
              </a:pPr>
              <a:endParaRPr/>
            </a:p>
          </p:txBody>
        </p:sp>
      </p:grpSp>
      <p:sp>
        <p:nvSpPr>
          <p:cNvPr id="13" name="TextBox 13"/>
          <p:cNvSpPr txBox="1"/>
          <p:nvPr/>
        </p:nvSpPr>
        <p:spPr>
          <a:xfrm>
            <a:off x="7386642" y="657491"/>
            <a:ext cx="2976506" cy="860425"/>
          </a:xfrm>
          <a:prstGeom prst="rect">
            <a:avLst/>
          </a:prstGeom>
        </p:spPr>
        <p:txBody>
          <a:bodyPr lIns="0" tIns="0" rIns="0" bIns="0" rtlCol="0" anchor="t">
            <a:spAutoFit/>
          </a:bodyPr>
          <a:lstStyle/>
          <a:p>
            <a:pPr algn="ctr">
              <a:lnSpc>
                <a:spcPts val="3499"/>
              </a:lnSpc>
            </a:pPr>
            <a:r>
              <a:rPr lang="en-US" sz="2499">
                <a:solidFill>
                  <a:srgbClr val="FEFBEE"/>
                </a:solidFill>
                <a:latin typeface="Source Han Sans KR Bold"/>
                <a:ea typeface="Source Han Sans KR Bold"/>
                <a:cs typeface="Source Han Sans KR Bold"/>
                <a:sym typeface="Source Han Sans KR Bold"/>
              </a:rPr>
              <a:t>One-gram 분석 결과</a:t>
            </a:r>
          </a:p>
          <a:p>
            <a:pPr algn="ctr">
              <a:lnSpc>
                <a:spcPts val="3499"/>
              </a:lnSpc>
              <a:spcBef>
                <a:spcPct val="0"/>
              </a:spcBef>
            </a:pPr>
            <a:endParaRPr lang="en-US" sz="2499">
              <a:solidFill>
                <a:srgbClr val="FEFBEE"/>
              </a:solidFill>
              <a:latin typeface="Source Han Sans KR Bold"/>
              <a:ea typeface="Source Han Sans KR Bold"/>
              <a:cs typeface="Source Han Sans KR Bold"/>
              <a:sym typeface="Source Han Sans KR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Freeform 2"/>
          <p:cNvSpPr/>
          <p:nvPr/>
        </p:nvSpPr>
        <p:spPr>
          <a:xfrm>
            <a:off x="1761566" y="1744422"/>
            <a:ext cx="7094226" cy="6037455"/>
          </a:xfrm>
          <a:custGeom>
            <a:avLst/>
            <a:gdLst/>
            <a:ahLst/>
            <a:cxnLst/>
            <a:rect l="l" t="t" r="r" b="b"/>
            <a:pathLst>
              <a:path w="7094226" h="6037455">
                <a:moveTo>
                  <a:pt x="0" y="0"/>
                </a:moveTo>
                <a:lnTo>
                  <a:pt x="7094226" y="0"/>
                </a:lnTo>
                <a:lnTo>
                  <a:pt x="7094226" y="6037454"/>
                </a:lnTo>
                <a:lnTo>
                  <a:pt x="0" y="6037454"/>
                </a:lnTo>
                <a:lnTo>
                  <a:pt x="0" y="0"/>
                </a:lnTo>
                <a:close/>
              </a:path>
            </a:pathLst>
          </a:custGeom>
          <a:blipFill>
            <a:blip r:embed="rId2"/>
            <a:stretch>
              <a:fillRect/>
            </a:stretch>
          </a:blipFill>
        </p:spPr>
      </p:sp>
      <p:sp>
        <p:nvSpPr>
          <p:cNvPr id="3" name="Freeform 3"/>
          <p:cNvSpPr/>
          <p:nvPr/>
        </p:nvSpPr>
        <p:spPr>
          <a:xfrm>
            <a:off x="9250726" y="1744422"/>
            <a:ext cx="6652461" cy="6037455"/>
          </a:xfrm>
          <a:custGeom>
            <a:avLst/>
            <a:gdLst/>
            <a:ahLst/>
            <a:cxnLst/>
            <a:rect l="l" t="t" r="r" b="b"/>
            <a:pathLst>
              <a:path w="6652461" h="6037455">
                <a:moveTo>
                  <a:pt x="0" y="0"/>
                </a:moveTo>
                <a:lnTo>
                  <a:pt x="6652461" y="0"/>
                </a:lnTo>
                <a:lnTo>
                  <a:pt x="6652461" y="6037454"/>
                </a:lnTo>
                <a:lnTo>
                  <a:pt x="0" y="6037454"/>
                </a:lnTo>
                <a:lnTo>
                  <a:pt x="0" y="0"/>
                </a:lnTo>
                <a:close/>
              </a:path>
            </a:pathLst>
          </a:custGeom>
          <a:blipFill>
            <a:blip r:embed="rId3"/>
            <a:stretch>
              <a:fillRect/>
            </a:stretch>
          </a:blipFill>
        </p:spPr>
      </p:sp>
      <p:sp>
        <p:nvSpPr>
          <p:cNvPr id="4" name="TextBox 4"/>
          <p:cNvSpPr txBox="1"/>
          <p:nvPr/>
        </p:nvSpPr>
        <p:spPr>
          <a:xfrm>
            <a:off x="3965363" y="7662838"/>
            <a:ext cx="4131171" cy="372745"/>
          </a:xfrm>
          <a:prstGeom prst="rect">
            <a:avLst/>
          </a:prstGeom>
        </p:spPr>
        <p:txBody>
          <a:bodyPr lIns="0" tIns="0" rIns="0" bIns="0" rtlCol="0" anchor="t">
            <a:spAutoFit/>
          </a:bodyPr>
          <a:lstStyle/>
          <a:p>
            <a:pPr algn="ctr">
              <a:lnSpc>
                <a:spcPts val="3079"/>
              </a:lnSpc>
              <a:spcBef>
                <a:spcPct val="0"/>
              </a:spcBef>
            </a:pPr>
            <a:r>
              <a:rPr lang="en-US" sz="2199">
                <a:solidFill>
                  <a:srgbClr val="090807"/>
                </a:solidFill>
                <a:latin typeface="Source Han Sans KR Bold"/>
                <a:ea typeface="Source Han Sans KR Bold"/>
                <a:cs typeface="Source Han Sans KR Bold"/>
                <a:sym typeface="Source Han Sans KR Bold"/>
              </a:rPr>
              <a:t>상위 등급 그룹 bi-gram 분석 결과 </a:t>
            </a:r>
          </a:p>
        </p:txBody>
      </p:sp>
      <p:sp>
        <p:nvSpPr>
          <p:cNvPr id="5" name="TextBox 5"/>
          <p:cNvSpPr txBox="1"/>
          <p:nvPr/>
        </p:nvSpPr>
        <p:spPr>
          <a:xfrm>
            <a:off x="11053801" y="7662838"/>
            <a:ext cx="4131171" cy="372745"/>
          </a:xfrm>
          <a:prstGeom prst="rect">
            <a:avLst/>
          </a:prstGeom>
        </p:spPr>
        <p:txBody>
          <a:bodyPr lIns="0" tIns="0" rIns="0" bIns="0" rtlCol="0" anchor="t">
            <a:spAutoFit/>
          </a:bodyPr>
          <a:lstStyle/>
          <a:p>
            <a:pPr algn="ctr">
              <a:lnSpc>
                <a:spcPts val="3079"/>
              </a:lnSpc>
              <a:spcBef>
                <a:spcPct val="0"/>
              </a:spcBef>
            </a:pPr>
            <a:r>
              <a:rPr lang="en-US" sz="2199">
                <a:solidFill>
                  <a:srgbClr val="090807"/>
                </a:solidFill>
                <a:latin typeface="Source Han Sans KR Bold"/>
                <a:ea typeface="Source Han Sans KR Bold"/>
                <a:cs typeface="Source Han Sans KR Bold"/>
                <a:sym typeface="Source Han Sans KR Bold"/>
              </a:rPr>
              <a:t>하위 등급 그룹 bi-gram 분석 결과 </a:t>
            </a:r>
          </a:p>
        </p:txBody>
      </p:sp>
      <p:sp>
        <p:nvSpPr>
          <p:cNvPr id="6" name="TextBox 6"/>
          <p:cNvSpPr txBox="1"/>
          <p:nvPr/>
        </p:nvSpPr>
        <p:spPr>
          <a:xfrm>
            <a:off x="5252514" y="8147288"/>
            <a:ext cx="7244762" cy="1934845"/>
          </a:xfrm>
          <a:prstGeom prst="rect">
            <a:avLst/>
          </a:prstGeom>
        </p:spPr>
        <p:txBody>
          <a:bodyPr lIns="0" tIns="0" rIns="0" bIns="0" rtlCol="0" anchor="t">
            <a:spAutoFit/>
          </a:bodyPr>
          <a:lstStyle/>
          <a:p>
            <a:pPr algn="l">
              <a:lnSpc>
                <a:spcPts val="3079"/>
              </a:lnSpc>
            </a:pPr>
            <a:endParaRPr/>
          </a:p>
          <a:p>
            <a:pPr marL="474979" lvl="1" indent="-237490" algn="l">
              <a:lnSpc>
                <a:spcPts val="3079"/>
              </a:lnSpc>
              <a:buFont typeface="Arial"/>
              <a:buChar char="•"/>
            </a:pPr>
            <a:r>
              <a:rPr lang="en-US" sz="2199">
                <a:solidFill>
                  <a:srgbClr val="090807"/>
                </a:solidFill>
                <a:latin typeface="Source Han Sans KR"/>
                <a:ea typeface="Source Han Sans KR"/>
                <a:cs typeface="Source Han Sans KR"/>
                <a:sym typeface="Source Han Sans KR"/>
              </a:rPr>
              <a:t>높은 등급 그룹에서 자주 사용된 두 단어 조합 확인</a:t>
            </a:r>
          </a:p>
          <a:p>
            <a:pPr marL="949959" lvl="2" indent="-316653" algn="l">
              <a:lnSpc>
                <a:spcPts val="3079"/>
              </a:lnSpc>
              <a:buFont typeface="Arial"/>
              <a:buChar char="⚬"/>
            </a:pPr>
            <a:r>
              <a:rPr lang="en-US" sz="2199">
                <a:solidFill>
                  <a:srgbClr val="090807"/>
                </a:solidFill>
                <a:latin typeface="Source Han Sans KR"/>
                <a:ea typeface="Source Han Sans KR"/>
                <a:cs typeface="Source Han Sans KR"/>
                <a:sym typeface="Source Han Sans KR"/>
              </a:rPr>
              <a:t>"tax rate", "next year", "second half", "CEO" 등</a:t>
            </a:r>
          </a:p>
          <a:p>
            <a:pPr marL="474979" lvl="1" indent="-237490" algn="l">
              <a:lnSpc>
                <a:spcPts val="3079"/>
              </a:lnSpc>
              <a:buFont typeface="Arial"/>
              <a:buChar char="•"/>
            </a:pPr>
            <a:r>
              <a:rPr lang="en-US" sz="2199">
                <a:solidFill>
                  <a:srgbClr val="090807"/>
                </a:solidFill>
                <a:latin typeface="Source Han Sans KR"/>
                <a:ea typeface="Source Han Sans KR"/>
                <a:cs typeface="Source Han Sans KR"/>
                <a:sym typeface="Source Han Sans KR"/>
              </a:rPr>
              <a:t>낮은 등급 그룹에서는 이 조합들이 거의 사용되지 않음</a:t>
            </a:r>
          </a:p>
          <a:p>
            <a:pPr algn="l">
              <a:lnSpc>
                <a:spcPts val="3079"/>
              </a:lnSpc>
              <a:spcBef>
                <a:spcPct val="0"/>
              </a:spcBef>
            </a:pPr>
            <a:endParaRPr lang="en-US" sz="2199">
              <a:solidFill>
                <a:srgbClr val="090807"/>
              </a:solidFill>
              <a:latin typeface="Source Han Sans KR"/>
              <a:ea typeface="Source Han Sans KR"/>
              <a:cs typeface="Source Han Sans KR"/>
              <a:sym typeface="Source Han Sans KR"/>
            </a:endParaRPr>
          </a:p>
        </p:txBody>
      </p:sp>
      <p:grpSp>
        <p:nvGrpSpPr>
          <p:cNvPr id="7" name="Group 7"/>
          <p:cNvGrpSpPr/>
          <p:nvPr/>
        </p:nvGrpSpPr>
        <p:grpSpPr>
          <a:xfrm>
            <a:off x="7066261" y="583724"/>
            <a:ext cx="3617268" cy="698372"/>
            <a:chOff x="0" y="0"/>
            <a:chExt cx="952696" cy="183933"/>
          </a:xfrm>
        </p:grpSpPr>
        <p:sp>
          <p:nvSpPr>
            <p:cNvPr id="8" name="Freeform 8"/>
            <p:cNvSpPr/>
            <p:nvPr/>
          </p:nvSpPr>
          <p:spPr>
            <a:xfrm>
              <a:off x="0" y="0"/>
              <a:ext cx="952696" cy="183933"/>
            </a:xfrm>
            <a:custGeom>
              <a:avLst/>
              <a:gdLst/>
              <a:ahLst/>
              <a:cxnLst/>
              <a:rect l="l" t="t" r="r" b="b"/>
              <a:pathLst>
                <a:path w="952696" h="183933">
                  <a:moveTo>
                    <a:pt x="91967" y="0"/>
                  </a:moveTo>
                  <a:lnTo>
                    <a:pt x="860729" y="0"/>
                  </a:lnTo>
                  <a:cubicBezTo>
                    <a:pt x="885120" y="0"/>
                    <a:pt x="908512" y="9689"/>
                    <a:pt x="925760" y="26936"/>
                  </a:cubicBezTo>
                  <a:cubicBezTo>
                    <a:pt x="943007" y="44184"/>
                    <a:pt x="952696" y="67576"/>
                    <a:pt x="952696" y="91967"/>
                  </a:cubicBezTo>
                  <a:lnTo>
                    <a:pt x="952696" y="91967"/>
                  </a:lnTo>
                  <a:cubicBezTo>
                    <a:pt x="952696" y="116358"/>
                    <a:pt x="943007" y="139750"/>
                    <a:pt x="925760" y="156997"/>
                  </a:cubicBezTo>
                  <a:cubicBezTo>
                    <a:pt x="908512" y="174244"/>
                    <a:pt x="885120" y="183933"/>
                    <a:pt x="86072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9" name="TextBox 9"/>
            <p:cNvSpPr txBox="1"/>
            <p:nvPr/>
          </p:nvSpPr>
          <p:spPr>
            <a:xfrm>
              <a:off x="0" y="-38100"/>
              <a:ext cx="952696" cy="222033"/>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7386642" y="657491"/>
            <a:ext cx="2976506" cy="860425"/>
          </a:xfrm>
          <a:prstGeom prst="rect">
            <a:avLst/>
          </a:prstGeom>
        </p:spPr>
        <p:txBody>
          <a:bodyPr lIns="0" tIns="0" rIns="0" bIns="0" rtlCol="0" anchor="t">
            <a:spAutoFit/>
          </a:bodyPr>
          <a:lstStyle/>
          <a:p>
            <a:pPr algn="ctr">
              <a:lnSpc>
                <a:spcPts val="3499"/>
              </a:lnSpc>
            </a:pPr>
            <a:r>
              <a:rPr lang="en-US" sz="2499">
                <a:solidFill>
                  <a:srgbClr val="FEFBEE"/>
                </a:solidFill>
                <a:latin typeface="Source Han Sans KR Bold"/>
                <a:ea typeface="Source Han Sans KR Bold"/>
                <a:cs typeface="Source Han Sans KR Bold"/>
                <a:sym typeface="Source Han Sans KR Bold"/>
              </a:rPr>
              <a:t>bi-gram 분석 결과</a:t>
            </a:r>
          </a:p>
          <a:p>
            <a:pPr algn="ctr">
              <a:lnSpc>
                <a:spcPts val="3499"/>
              </a:lnSpc>
              <a:spcBef>
                <a:spcPct val="0"/>
              </a:spcBef>
            </a:pPr>
            <a:endParaRPr lang="en-US" sz="2499">
              <a:solidFill>
                <a:srgbClr val="FEFBEE"/>
              </a:solidFill>
              <a:latin typeface="Source Han Sans KR Bold"/>
              <a:ea typeface="Source Han Sans KR Bold"/>
              <a:cs typeface="Source Han Sans KR Bold"/>
              <a:sym typeface="Source Han Sans KR Bold"/>
            </a:endParaRPr>
          </a:p>
        </p:txBody>
      </p:sp>
      <p:grpSp>
        <p:nvGrpSpPr>
          <p:cNvPr id="11" name="Group 11"/>
          <p:cNvGrpSpPr/>
          <p:nvPr/>
        </p:nvGrpSpPr>
        <p:grpSpPr>
          <a:xfrm>
            <a:off x="1512540" y="1372567"/>
            <a:ext cx="15262921" cy="7006497"/>
            <a:chOff x="0" y="0"/>
            <a:chExt cx="4019864" cy="1845332"/>
          </a:xfrm>
        </p:grpSpPr>
        <p:sp>
          <p:nvSpPr>
            <p:cNvPr id="12" name="Freeform 12"/>
            <p:cNvSpPr/>
            <p:nvPr/>
          </p:nvSpPr>
          <p:spPr>
            <a:xfrm>
              <a:off x="0" y="0"/>
              <a:ext cx="4019864" cy="1845333"/>
            </a:xfrm>
            <a:custGeom>
              <a:avLst/>
              <a:gdLst/>
              <a:ahLst/>
              <a:cxnLst/>
              <a:rect l="l" t="t" r="r" b="b"/>
              <a:pathLst>
                <a:path w="4019864" h="1845333">
                  <a:moveTo>
                    <a:pt x="25869" y="0"/>
                  </a:moveTo>
                  <a:lnTo>
                    <a:pt x="3993995" y="0"/>
                  </a:lnTo>
                  <a:cubicBezTo>
                    <a:pt x="4000856" y="0"/>
                    <a:pt x="4007436" y="2725"/>
                    <a:pt x="4012287" y="7577"/>
                  </a:cubicBezTo>
                  <a:cubicBezTo>
                    <a:pt x="4017139" y="12428"/>
                    <a:pt x="4019864" y="19008"/>
                    <a:pt x="4019864" y="25869"/>
                  </a:cubicBezTo>
                  <a:lnTo>
                    <a:pt x="4019864" y="1819463"/>
                  </a:lnTo>
                  <a:cubicBezTo>
                    <a:pt x="4019864" y="1826324"/>
                    <a:pt x="4017139" y="1832904"/>
                    <a:pt x="4012287" y="1837756"/>
                  </a:cubicBezTo>
                  <a:cubicBezTo>
                    <a:pt x="4007436" y="1842607"/>
                    <a:pt x="4000856" y="1845333"/>
                    <a:pt x="3993995" y="1845333"/>
                  </a:cubicBezTo>
                  <a:lnTo>
                    <a:pt x="25869" y="1845333"/>
                  </a:lnTo>
                  <a:cubicBezTo>
                    <a:pt x="19008" y="1845333"/>
                    <a:pt x="12428" y="1842607"/>
                    <a:pt x="7577" y="1837756"/>
                  </a:cubicBezTo>
                  <a:cubicBezTo>
                    <a:pt x="2725" y="1832904"/>
                    <a:pt x="0" y="1826324"/>
                    <a:pt x="0" y="1819463"/>
                  </a:cubicBezTo>
                  <a:lnTo>
                    <a:pt x="0" y="25869"/>
                  </a:lnTo>
                  <a:cubicBezTo>
                    <a:pt x="0" y="19008"/>
                    <a:pt x="2725" y="12428"/>
                    <a:pt x="7577" y="7577"/>
                  </a:cubicBezTo>
                  <a:cubicBezTo>
                    <a:pt x="12428" y="2725"/>
                    <a:pt x="19008" y="0"/>
                    <a:pt x="25869" y="0"/>
                  </a:cubicBezTo>
                  <a:close/>
                </a:path>
              </a:pathLst>
            </a:custGeom>
            <a:solidFill>
              <a:srgbClr val="000000">
                <a:alpha val="0"/>
              </a:srgbClr>
            </a:solidFill>
            <a:ln w="38100" cap="rnd">
              <a:solidFill>
                <a:srgbClr val="000000"/>
              </a:solidFill>
              <a:prstDash val="solid"/>
              <a:round/>
            </a:ln>
          </p:spPr>
        </p:sp>
        <p:sp>
          <p:nvSpPr>
            <p:cNvPr id="13" name="TextBox 13"/>
            <p:cNvSpPr txBox="1"/>
            <p:nvPr/>
          </p:nvSpPr>
          <p:spPr>
            <a:xfrm>
              <a:off x="0" y="-38100"/>
              <a:ext cx="4019864" cy="1883432"/>
            </a:xfrm>
            <a:prstGeom prst="rect">
              <a:avLst/>
            </a:prstGeom>
          </p:spPr>
          <p:txBody>
            <a:bodyPr lIns="50800" tIns="50800" rIns="50800" bIns="50800" rtlCol="0" anchor="ctr"/>
            <a:lstStyle/>
            <a:p>
              <a:pPr algn="ctr">
                <a:lnSpc>
                  <a:spcPts val="307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3617268"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04 Data Set - Text Data</a:t>
            </a:r>
          </a:p>
        </p:txBody>
      </p:sp>
      <p:sp>
        <p:nvSpPr>
          <p:cNvPr id="4" name="TextBox 4"/>
          <p:cNvSpPr txBox="1"/>
          <p:nvPr/>
        </p:nvSpPr>
        <p:spPr>
          <a:xfrm>
            <a:off x="860320" y="1956447"/>
            <a:ext cx="12099131" cy="6621145"/>
          </a:xfrm>
          <a:prstGeom prst="rect">
            <a:avLst/>
          </a:prstGeom>
        </p:spPr>
        <p:txBody>
          <a:bodyPr lIns="0" tIns="0" rIns="0" bIns="0" rtlCol="0" anchor="t">
            <a:spAutoFit/>
          </a:bodyPr>
          <a:lstStyle/>
          <a:p>
            <a:pPr algn="l">
              <a:lnSpc>
                <a:spcPts val="3080"/>
              </a:lnSpc>
            </a:pPr>
            <a:endParaRPr/>
          </a:p>
          <a:p>
            <a:pPr algn="l">
              <a:lnSpc>
                <a:spcPts val="3080"/>
              </a:lnSpc>
            </a:pPr>
            <a:endParaRPr/>
          </a:p>
          <a:p>
            <a:pPr marL="474981" lvl="1" indent="-237491" algn="l">
              <a:lnSpc>
                <a:spcPts val="3080"/>
              </a:lnSpc>
              <a:buFont typeface="Arial"/>
              <a:buChar char="•"/>
            </a:pPr>
            <a:r>
              <a:rPr lang="en-US" sz="2200">
                <a:solidFill>
                  <a:srgbClr val="090807"/>
                </a:solidFill>
                <a:latin typeface="Source Han Sans KR Bold"/>
                <a:ea typeface="Source Han Sans KR Bold"/>
                <a:cs typeface="Source Han Sans KR Bold"/>
                <a:sym typeface="Source Han Sans KR Bold"/>
              </a:rPr>
              <a:t>높은 등급 문서가 낮은 등급 문서보다 더 다양한 단어 사용</a:t>
            </a:r>
          </a:p>
          <a:p>
            <a:pPr algn="l">
              <a:lnSpc>
                <a:spcPts val="3080"/>
              </a:lnSpc>
            </a:pPr>
            <a:endParaRPr lang="en-US" sz="2200">
              <a:solidFill>
                <a:srgbClr val="090807"/>
              </a:solidFill>
              <a:latin typeface="Source Han Sans KR Bold"/>
              <a:ea typeface="Source Han Sans KR Bold"/>
              <a:cs typeface="Source Han Sans KR Bold"/>
              <a:sym typeface="Source Han Sans KR Bold"/>
            </a:endParaRPr>
          </a:p>
          <a:p>
            <a:pPr marL="949962" lvl="2" indent="-316654" algn="l">
              <a:lnSpc>
                <a:spcPts val="3080"/>
              </a:lnSpc>
              <a:buFont typeface="Arial"/>
              <a:buChar char="⚬"/>
            </a:pPr>
            <a:r>
              <a:rPr lang="en-US" sz="2200">
                <a:solidFill>
                  <a:srgbClr val="090807"/>
                </a:solidFill>
                <a:latin typeface="Source Han Sans KR"/>
                <a:ea typeface="Source Han Sans KR"/>
                <a:cs typeface="Source Han Sans KR"/>
                <a:sym typeface="Source Han Sans KR"/>
              </a:rPr>
              <a:t>높은 등급 문서: "obviously", "actually" 등의 부사 사용 빈도 높음 (긍정적 태도 및 자신감 시사)</a:t>
            </a:r>
          </a:p>
          <a:p>
            <a:pPr algn="l">
              <a:lnSpc>
                <a:spcPts val="3080"/>
              </a:lnSpc>
            </a:pPr>
            <a:endParaRPr lang="en-US" sz="2200">
              <a:solidFill>
                <a:srgbClr val="090807"/>
              </a:solidFill>
              <a:latin typeface="Source Han Sans KR"/>
              <a:ea typeface="Source Han Sans KR"/>
              <a:cs typeface="Source Han Sans KR"/>
              <a:sym typeface="Source Han Sans KR"/>
            </a:endParaRPr>
          </a:p>
          <a:p>
            <a:pPr marL="949962" lvl="2" indent="-316654" algn="l">
              <a:lnSpc>
                <a:spcPts val="3080"/>
              </a:lnSpc>
              <a:buFont typeface="Arial"/>
              <a:buChar char="⚬"/>
            </a:pPr>
            <a:r>
              <a:rPr lang="en-US" sz="2200">
                <a:solidFill>
                  <a:srgbClr val="090807"/>
                </a:solidFill>
                <a:latin typeface="Source Han Sans KR"/>
                <a:ea typeface="Source Han Sans KR"/>
                <a:cs typeface="Source Han Sans KR"/>
                <a:sym typeface="Source Han Sans KR"/>
              </a:rPr>
              <a:t>낮은 등급 문서: "don't"와 같은 부정 동사 사용 빈도 높음 (비판적 또는 부정적 태도 시사)</a:t>
            </a:r>
          </a:p>
          <a:p>
            <a:pPr algn="l">
              <a:lnSpc>
                <a:spcPts val="3080"/>
              </a:lnSpc>
            </a:pPr>
            <a:endParaRPr lang="en-US" sz="2200">
              <a:solidFill>
                <a:srgbClr val="090807"/>
              </a:solidFill>
              <a:latin typeface="Source Han Sans KR"/>
              <a:ea typeface="Source Han Sans KR"/>
              <a:cs typeface="Source Han Sans KR"/>
              <a:sym typeface="Source Han Sans KR"/>
            </a:endParaRPr>
          </a:p>
          <a:p>
            <a:pPr marL="474981" lvl="1" indent="-237491" algn="l">
              <a:lnSpc>
                <a:spcPts val="3080"/>
              </a:lnSpc>
              <a:buFont typeface="Arial"/>
              <a:buChar char="•"/>
            </a:pPr>
            <a:r>
              <a:rPr lang="en-US" sz="2200">
                <a:solidFill>
                  <a:srgbClr val="090807"/>
                </a:solidFill>
                <a:latin typeface="Source Han Sans KR Bold"/>
                <a:ea typeface="Source Han Sans KR Bold"/>
                <a:cs typeface="Source Han Sans KR Bold"/>
                <a:sym typeface="Source Han Sans KR Bold"/>
              </a:rPr>
              <a:t>의미</a:t>
            </a:r>
          </a:p>
          <a:p>
            <a:pPr algn="l">
              <a:lnSpc>
                <a:spcPts val="3080"/>
              </a:lnSpc>
            </a:pPr>
            <a:endParaRPr lang="en-US" sz="2200">
              <a:solidFill>
                <a:srgbClr val="090807"/>
              </a:solidFill>
              <a:latin typeface="Source Han Sans KR Bold"/>
              <a:ea typeface="Source Han Sans KR Bold"/>
              <a:cs typeface="Source Han Sans KR Bold"/>
              <a:sym typeface="Source Han Sans KR Bold"/>
            </a:endParaRPr>
          </a:p>
          <a:p>
            <a:pPr marL="949962" lvl="2" indent="-316654" algn="l">
              <a:lnSpc>
                <a:spcPts val="3080"/>
              </a:lnSpc>
              <a:buFont typeface="Arial"/>
              <a:buChar char="⚬"/>
            </a:pPr>
            <a:r>
              <a:rPr lang="en-US" sz="2200">
                <a:solidFill>
                  <a:srgbClr val="090807"/>
                </a:solidFill>
                <a:latin typeface="Source Han Sans KR"/>
                <a:ea typeface="Source Han Sans KR"/>
                <a:cs typeface="Source Han Sans KR"/>
                <a:sym typeface="Source Han Sans KR"/>
              </a:rPr>
              <a:t>등급 클래스 예측에 있어 언어 사용 및 태도의 중요성 강조</a:t>
            </a:r>
          </a:p>
          <a:p>
            <a:pPr algn="l">
              <a:lnSpc>
                <a:spcPts val="3080"/>
              </a:lnSpc>
            </a:pPr>
            <a:endParaRPr lang="en-US" sz="2200">
              <a:solidFill>
                <a:srgbClr val="090807"/>
              </a:solidFill>
              <a:latin typeface="Source Han Sans KR"/>
              <a:ea typeface="Source Han Sans KR"/>
              <a:cs typeface="Source Han Sans KR"/>
              <a:sym typeface="Source Han Sans KR"/>
            </a:endParaRPr>
          </a:p>
          <a:p>
            <a:pPr marL="949962" lvl="2" indent="-316654" algn="l">
              <a:lnSpc>
                <a:spcPts val="3080"/>
              </a:lnSpc>
              <a:buFont typeface="Arial"/>
              <a:buChar char="⚬"/>
            </a:pPr>
            <a:r>
              <a:rPr lang="en-US" sz="2200">
                <a:solidFill>
                  <a:srgbClr val="090807"/>
                </a:solidFill>
                <a:latin typeface="Source Han Sans KR"/>
                <a:ea typeface="Source Han Sans KR"/>
                <a:cs typeface="Source Han Sans KR"/>
                <a:sym typeface="Source Han Sans KR"/>
              </a:rPr>
              <a:t>특정 언어 패턴과 구문의 사용 빈도가 등급 클래스와 연관이 있을 가능성 있음</a:t>
            </a:r>
          </a:p>
          <a:p>
            <a:pPr algn="l">
              <a:lnSpc>
                <a:spcPts val="3080"/>
              </a:lnSpc>
            </a:pPr>
            <a:endParaRPr lang="en-US" sz="2200">
              <a:solidFill>
                <a:srgbClr val="090807"/>
              </a:solidFill>
              <a:latin typeface="Source Han Sans KR"/>
              <a:ea typeface="Source Han Sans KR"/>
              <a:cs typeface="Source Han Sans KR"/>
              <a:sym typeface="Source Han Sans KR"/>
            </a:endParaRPr>
          </a:p>
          <a:p>
            <a:pPr marL="949962" lvl="2" indent="-316654" algn="l">
              <a:lnSpc>
                <a:spcPts val="3080"/>
              </a:lnSpc>
              <a:buFont typeface="Arial"/>
              <a:buChar char="⚬"/>
            </a:pPr>
            <a:r>
              <a:rPr lang="en-US" sz="2200">
                <a:solidFill>
                  <a:srgbClr val="090807"/>
                </a:solidFill>
                <a:latin typeface="Source Han Sans KR"/>
                <a:ea typeface="Source Han Sans KR"/>
                <a:cs typeface="Source Han Sans KR"/>
                <a:sym typeface="Source Han Sans KR"/>
              </a:rPr>
              <a:t>예측 모델 개발 시 유용한 특징을 식별하는 데 도움</a:t>
            </a:r>
          </a:p>
          <a:p>
            <a:pPr algn="l">
              <a:lnSpc>
                <a:spcPts val="3080"/>
              </a:lnSpc>
            </a:pPr>
            <a:endParaRPr lang="en-US" sz="2200">
              <a:solidFill>
                <a:srgbClr val="090807"/>
              </a:solidFill>
              <a:latin typeface="Source Han Sans KR"/>
              <a:ea typeface="Source Han Sans KR"/>
              <a:cs typeface="Source Han Sans KR"/>
              <a:sym typeface="Source Han Sans KR"/>
            </a:endParaRPr>
          </a:p>
          <a:p>
            <a:pPr algn="l">
              <a:lnSpc>
                <a:spcPts val="3080"/>
              </a:lnSpc>
              <a:spcBef>
                <a:spcPct val="0"/>
              </a:spcBef>
            </a:pPr>
            <a:endParaRPr lang="en-US" sz="2200">
              <a:solidFill>
                <a:srgbClr val="090807"/>
              </a:solidFill>
              <a:latin typeface="Source Han Sans KR"/>
              <a:ea typeface="Source Han Sans KR"/>
              <a:cs typeface="Source Han Sans KR"/>
              <a:sym typeface="Source Han Sans KR"/>
            </a:endParaRPr>
          </a:p>
        </p:txBody>
      </p:sp>
      <p:grpSp>
        <p:nvGrpSpPr>
          <p:cNvPr id="5" name="Group 5"/>
          <p:cNvGrpSpPr/>
          <p:nvPr/>
        </p:nvGrpSpPr>
        <p:grpSpPr>
          <a:xfrm>
            <a:off x="923832" y="1589712"/>
            <a:ext cx="3272582" cy="698372"/>
            <a:chOff x="0" y="0"/>
            <a:chExt cx="861915" cy="183933"/>
          </a:xfrm>
        </p:grpSpPr>
        <p:sp>
          <p:nvSpPr>
            <p:cNvPr id="6" name="Freeform 6"/>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7" name="TextBox 7"/>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1282942" y="1703948"/>
            <a:ext cx="255436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시각화 분석 결과</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26946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05 Preprocessing</a:t>
            </a:r>
          </a:p>
        </p:txBody>
      </p:sp>
      <p:grpSp>
        <p:nvGrpSpPr>
          <p:cNvPr id="4" name="Group 4"/>
          <p:cNvGrpSpPr/>
          <p:nvPr/>
        </p:nvGrpSpPr>
        <p:grpSpPr>
          <a:xfrm>
            <a:off x="923832" y="1589712"/>
            <a:ext cx="3272582" cy="698372"/>
            <a:chOff x="0" y="0"/>
            <a:chExt cx="861915" cy="183933"/>
          </a:xfrm>
        </p:grpSpPr>
        <p:sp>
          <p:nvSpPr>
            <p:cNvPr id="5" name="Freeform 5"/>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6" name="TextBox 6"/>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1282942" y="1703948"/>
            <a:ext cx="255436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Target Data</a:t>
            </a:r>
          </a:p>
        </p:txBody>
      </p:sp>
      <p:sp>
        <p:nvSpPr>
          <p:cNvPr id="8" name="TextBox 8"/>
          <p:cNvSpPr txBox="1"/>
          <p:nvPr/>
        </p:nvSpPr>
        <p:spPr>
          <a:xfrm>
            <a:off x="860320" y="2297608"/>
            <a:ext cx="13367079" cy="7402195"/>
          </a:xfrm>
          <a:prstGeom prst="rect">
            <a:avLst/>
          </a:prstGeom>
        </p:spPr>
        <p:txBody>
          <a:bodyPr lIns="0" tIns="0" rIns="0" bIns="0" rtlCol="0" anchor="t">
            <a:spAutoFit/>
          </a:bodyPr>
          <a:lstStyle/>
          <a:p>
            <a:pPr algn="l">
              <a:lnSpc>
                <a:spcPts val="3079"/>
              </a:lnSpc>
            </a:pP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데이터 매핑</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여러 신용등급 기관의 등급을 유럽연합 신용등급 규정(CRAR) 표에 따라 일치시킴</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등급을 22개의 클래스(1~22)로 변환, 등급 1은 최고 품질, 등급 22는 채무 불이행</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데이터 통합</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빈도수가 5% 미만인 클래스는 가장 가까운 클래스와 병합</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예: Aa1(AA+), Aa2(AA), Aa3(AA-) 등은 AA(2)로 통합</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데이터 변환문자 기반 신용등급을 숫자 값으로 변환하여 정량적 분석 및 모델링에 유용하게 만듦</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등급 변환 표 사용예를 들어, Moody’s의 Aaa는 1로, Fitch 및 S&amp;P의 AAA도 1로 변환</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최종 등급 클래스와 각 등급의 빈도를 테이블에 표시</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26946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05 Preprocessing</a:t>
            </a:r>
          </a:p>
        </p:txBody>
      </p:sp>
      <p:grpSp>
        <p:nvGrpSpPr>
          <p:cNvPr id="4" name="Group 4"/>
          <p:cNvGrpSpPr/>
          <p:nvPr/>
        </p:nvGrpSpPr>
        <p:grpSpPr>
          <a:xfrm>
            <a:off x="923832" y="1589712"/>
            <a:ext cx="3272582" cy="698372"/>
            <a:chOff x="0" y="0"/>
            <a:chExt cx="861915" cy="183933"/>
          </a:xfrm>
        </p:grpSpPr>
        <p:sp>
          <p:nvSpPr>
            <p:cNvPr id="5" name="Freeform 5"/>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6" name="TextBox 6"/>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1282942" y="1703948"/>
            <a:ext cx="255436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Text Data</a:t>
            </a:r>
          </a:p>
        </p:txBody>
      </p:sp>
      <p:sp>
        <p:nvSpPr>
          <p:cNvPr id="8" name="TextBox 8"/>
          <p:cNvSpPr txBox="1"/>
          <p:nvPr/>
        </p:nvSpPr>
        <p:spPr>
          <a:xfrm>
            <a:off x="860320" y="2488108"/>
            <a:ext cx="13367079" cy="74021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유니코드 오류 수정</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소문자 변환</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특수 토큰 사용: URL, 이메일 주소 및 전화번호를 특별한 토큰으로 대체</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구두점 및 불용어 제거</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토큰화 (Tokenization)</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Keras 토크나이저 사용 (CNN, LSTM, GRU 모델)</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텍스트를 단어로 분할 후 각 단어에 고유한 정수 할당</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데이터셋에서 단어의 빈도에 따라 정수 부여</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BERT 인코더 토크나이저 사용 (BERT 모델)</a:t>
            </a:r>
          </a:p>
          <a:p>
            <a:pPr marL="1424938" lvl="3" indent="-356235"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텍스트를 단어와 서브워드로 분할하여 토큰화</a:t>
            </a:r>
          </a:p>
          <a:p>
            <a:pPr marL="1424938" lvl="3" indent="-356235"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각 토큰에 고유한 정수 식별자 부여</a:t>
            </a:r>
          </a:p>
          <a:p>
            <a:pPr marL="1424938" lvl="3" indent="-356235"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문장의 시작과 끝을 표시하는 특수 문자를 포함</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2527399"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06 Methodology</a:t>
            </a:r>
          </a:p>
        </p:txBody>
      </p:sp>
      <p:grpSp>
        <p:nvGrpSpPr>
          <p:cNvPr id="4" name="Group 4"/>
          <p:cNvGrpSpPr/>
          <p:nvPr/>
        </p:nvGrpSpPr>
        <p:grpSpPr>
          <a:xfrm>
            <a:off x="923832" y="1589712"/>
            <a:ext cx="3272582" cy="698372"/>
            <a:chOff x="0" y="0"/>
            <a:chExt cx="861915" cy="183933"/>
          </a:xfrm>
        </p:grpSpPr>
        <p:sp>
          <p:nvSpPr>
            <p:cNvPr id="5" name="Freeform 5"/>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6" name="TextBox 6"/>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1282942" y="1703948"/>
            <a:ext cx="255436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프레임워크 개요</a:t>
            </a:r>
          </a:p>
        </p:txBody>
      </p:sp>
      <p:sp>
        <p:nvSpPr>
          <p:cNvPr id="8" name="TextBox 8"/>
          <p:cNvSpPr txBox="1"/>
          <p:nvPr/>
        </p:nvSpPr>
        <p:spPr>
          <a:xfrm>
            <a:off x="860320" y="2404427"/>
            <a:ext cx="15875742" cy="4668520"/>
          </a:xfrm>
          <a:prstGeom prst="rect">
            <a:avLst/>
          </a:prstGeom>
        </p:spPr>
        <p:txBody>
          <a:bodyPr lIns="0" tIns="0" rIns="0" bIns="0" rtlCol="0" anchor="t">
            <a:spAutoFit/>
          </a:bodyPr>
          <a:lstStyle/>
          <a:p>
            <a:pPr algn="l">
              <a:lnSpc>
                <a:spcPts val="3079"/>
              </a:lnSpc>
            </a:pP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각 카테고리에서 네 가지 딥러닝 모델(CNN, LSTM, GRU, BERT)을 네 가지 융합 전략 그룹(Fusion strategy groups)과 결합하여 총 16개의 멀티모달 모델을 생성</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입력 데이터는 다음 다섯 가지 채널로 구성 :</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반정형 데이터 채널: 채권(bond), 시장(market), 재무 비율(financial ratio) 데이터</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정형 데이터 채널: 이전 등급(covariate) 정보</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텍스트 채널: 기업 실적 발표문(Earning calls transcript) 텍스트 데이터</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272582" cy="698372"/>
            <a:chOff x="0" y="0"/>
            <a:chExt cx="861915" cy="183933"/>
          </a:xfrm>
        </p:grpSpPr>
        <p:sp>
          <p:nvSpPr>
            <p:cNvPr id="4" name="Freeform 4"/>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9408504" y="2288083"/>
            <a:ext cx="8351842" cy="6240564"/>
          </a:xfrm>
          <a:custGeom>
            <a:avLst/>
            <a:gdLst/>
            <a:ahLst/>
            <a:cxnLst/>
            <a:rect l="l" t="t" r="r" b="b"/>
            <a:pathLst>
              <a:path w="8351842" h="6240564">
                <a:moveTo>
                  <a:pt x="0" y="0"/>
                </a:moveTo>
                <a:lnTo>
                  <a:pt x="8351842" y="0"/>
                </a:lnTo>
                <a:lnTo>
                  <a:pt x="8351842" y="6240565"/>
                </a:lnTo>
                <a:lnTo>
                  <a:pt x="0" y="6240565"/>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923832" y="765070"/>
            <a:ext cx="2527399"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06 Methodology</a:t>
            </a:r>
          </a:p>
        </p:txBody>
      </p:sp>
      <p:sp>
        <p:nvSpPr>
          <p:cNvPr id="8" name="TextBox 8"/>
          <p:cNvSpPr txBox="1"/>
          <p:nvPr/>
        </p:nvSpPr>
        <p:spPr>
          <a:xfrm>
            <a:off x="1282942" y="1703948"/>
            <a:ext cx="255436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Fusion Group 1</a:t>
            </a:r>
          </a:p>
        </p:txBody>
      </p:sp>
      <p:sp>
        <p:nvSpPr>
          <p:cNvPr id="9" name="TextBox 9"/>
          <p:cNvSpPr txBox="1"/>
          <p:nvPr/>
        </p:nvSpPr>
        <p:spPr>
          <a:xfrm>
            <a:off x="923832" y="2745283"/>
            <a:ext cx="8167653" cy="3106420"/>
          </a:xfrm>
          <a:prstGeom prst="rect">
            <a:avLst/>
          </a:prstGeom>
        </p:spPr>
        <p:txBody>
          <a:bodyPr lIns="0" tIns="0" rIns="0" bIns="0" rtlCol="0" anchor="t">
            <a:spAutoFit/>
          </a:bodyPr>
          <a:lstStyle/>
          <a:p>
            <a:pPr algn="l">
              <a:lnSpc>
                <a:spcPts val="3079"/>
              </a:lnSpc>
            </a:pPr>
            <a:r>
              <a:rPr lang="en-US" sz="2199">
                <a:solidFill>
                  <a:srgbClr val="000000"/>
                </a:solidFill>
                <a:latin typeface="Source Han Sans KR Bold"/>
                <a:ea typeface="Source Han Sans KR Bold"/>
                <a:cs typeface="Source Han Sans KR Bold"/>
                <a:sym typeface="Source Han Sans KR Bold"/>
              </a:rPr>
              <a:t>Simple Concatenation</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각 수치형 데이터셋을 개별적으로 Network A를 통과, 텍스트 데이터셋은 Network B에 입력</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두 번째 레이어를 Concatenation 하는 단순한 Intermediate Fusion 적용</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272582" cy="698372"/>
            <a:chOff x="0" y="0"/>
            <a:chExt cx="861915" cy="183933"/>
          </a:xfrm>
        </p:grpSpPr>
        <p:sp>
          <p:nvSpPr>
            <p:cNvPr id="4" name="Freeform 4"/>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9144000" y="2288083"/>
            <a:ext cx="8657391" cy="5745642"/>
          </a:xfrm>
          <a:custGeom>
            <a:avLst/>
            <a:gdLst/>
            <a:ahLst/>
            <a:cxnLst/>
            <a:rect l="l" t="t" r="r" b="b"/>
            <a:pathLst>
              <a:path w="8657391" h="5745642">
                <a:moveTo>
                  <a:pt x="0" y="0"/>
                </a:moveTo>
                <a:lnTo>
                  <a:pt x="8657391" y="0"/>
                </a:lnTo>
                <a:lnTo>
                  <a:pt x="8657391" y="5745643"/>
                </a:lnTo>
                <a:lnTo>
                  <a:pt x="0" y="5745643"/>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923832" y="765070"/>
            <a:ext cx="2527399"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06 Methodology</a:t>
            </a:r>
          </a:p>
        </p:txBody>
      </p:sp>
      <p:sp>
        <p:nvSpPr>
          <p:cNvPr id="8" name="TextBox 8"/>
          <p:cNvSpPr txBox="1"/>
          <p:nvPr/>
        </p:nvSpPr>
        <p:spPr>
          <a:xfrm>
            <a:off x="1370093" y="1703948"/>
            <a:ext cx="2380059"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Fusion Group 2</a:t>
            </a:r>
          </a:p>
        </p:txBody>
      </p:sp>
      <p:sp>
        <p:nvSpPr>
          <p:cNvPr id="9" name="TextBox 9"/>
          <p:cNvSpPr txBox="1"/>
          <p:nvPr/>
        </p:nvSpPr>
        <p:spPr>
          <a:xfrm>
            <a:off x="923832" y="2745283"/>
            <a:ext cx="8167653" cy="3496945"/>
          </a:xfrm>
          <a:prstGeom prst="rect">
            <a:avLst/>
          </a:prstGeom>
        </p:spPr>
        <p:txBody>
          <a:bodyPr lIns="0" tIns="0" rIns="0" bIns="0" rtlCol="0" anchor="t">
            <a:spAutoFit/>
          </a:bodyPr>
          <a:lstStyle/>
          <a:p>
            <a:pPr algn="l">
              <a:lnSpc>
                <a:spcPts val="3079"/>
              </a:lnSpc>
            </a:pPr>
            <a:r>
              <a:rPr lang="en-US" sz="2199">
                <a:solidFill>
                  <a:srgbClr val="000000"/>
                </a:solidFill>
                <a:latin typeface="Source Han Sans KR Bold"/>
                <a:ea typeface="Source Han Sans KR Bold"/>
                <a:cs typeface="Source Han Sans KR Bold"/>
                <a:sym typeface="Source Han Sans KR Bold"/>
              </a:rPr>
              <a:t>Simple Concatenation-Attention</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초기 단계에서 수치형 채널을 개별적으로 Network A에 훈련, 텍스트 채널은 Network B에 훈련</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수치형 모달리티의 최종 레이어를 Concatenation 후 Cross-attention Fusion 적용</a:t>
            </a: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2447776"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01 Introduction</a:t>
            </a:r>
          </a:p>
        </p:txBody>
      </p:sp>
      <p:sp>
        <p:nvSpPr>
          <p:cNvPr id="4" name="TextBox 4"/>
          <p:cNvSpPr txBox="1"/>
          <p:nvPr/>
        </p:nvSpPr>
        <p:spPr>
          <a:xfrm>
            <a:off x="1028700" y="2792908"/>
            <a:ext cx="15453587" cy="5707380"/>
          </a:xfrm>
          <a:prstGeom prst="rect">
            <a:avLst/>
          </a:prstGeom>
        </p:spPr>
        <p:txBody>
          <a:bodyPr lIns="0" tIns="0" rIns="0" bIns="0" rtlCol="0" anchor="t">
            <a:spAutoFit/>
          </a:bodyPr>
          <a:lstStyle/>
          <a:p>
            <a:pPr algn="l">
              <a:lnSpc>
                <a:spcPts val="3299"/>
              </a:lnSpc>
            </a:pPr>
            <a:r>
              <a:rPr lang="en-US" sz="2199">
                <a:solidFill>
                  <a:srgbClr val="090807"/>
                </a:solidFill>
                <a:latin typeface="Source Han Sans KR Bold"/>
                <a:ea typeface="Source Han Sans KR Bold"/>
                <a:cs typeface="Source Han Sans KR Bold"/>
                <a:sym typeface="Source Han Sans KR Bold"/>
              </a:rPr>
              <a:t>신용 평가 예측은 금융 시장에서 중요한 역할을 한다. 많은 연구가 딥러닝 모델을 이용하여 신용 평가를 예측했으나, 대부분의 연구는</a:t>
            </a:r>
          </a:p>
          <a:p>
            <a:pPr algn="l">
              <a:lnSpc>
                <a:spcPts val="3299"/>
              </a:lnSpc>
            </a:pPr>
            <a:r>
              <a:rPr lang="en-US" sz="2199">
                <a:solidFill>
                  <a:srgbClr val="090807"/>
                </a:solidFill>
                <a:latin typeface="Source Han Sans KR Bold"/>
                <a:ea typeface="Source Han Sans KR Bold"/>
                <a:cs typeface="Source Han Sans KR Bold"/>
                <a:sym typeface="Source Han Sans KR Bold"/>
              </a:rPr>
              <a:t> 구조화된 데이터만을 사용하였다. 비구조화된 데이터, 예를 들어 텍스트 데이터를 포함한 멀티모달 데이터를 활용한 연구는 상대적으로 적었다. 이에 따라, 멀티모달 데이터를 이용한 신용 평가 예측 모델을 구현하고 그 성능을 검증하기 위해 이 논문을 선택하게 되었다.</a:t>
            </a:r>
          </a:p>
          <a:p>
            <a:pPr algn="l">
              <a:lnSpc>
                <a:spcPts val="3299"/>
              </a:lnSpc>
            </a:pPr>
            <a:endParaRPr lang="en-US" sz="2199">
              <a:solidFill>
                <a:srgbClr val="090807"/>
              </a:solidFill>
              <a:latin typeface="Source Han Sans KR Bold"/>
              <a:ea typeface="Source Han Sans KR Bold"/>
              <a:cs typeface="Source Han Sans KR Bold"/>
              <a:sym typeface="Source Han Sans KR Bold"/>
            </a:endParaRPr>
          </a:p>
          <a:p>
            <a:pPr algn="l">
              <a:lnSpc>
                <a:spcPts val="3299"/>
              </a:lnSpc>
            </a:pPr>
            <a:r>
              <a:rPr lang="en-US" sz="2199">
                <a:solidFill>
                  <a:srgbClr val="090807"/>
                </a:solidFill>
                <a:latin typeface="Source Han Sans KR Bold"/>
                <a:ea typeface="Source Han Sans KR Bold"/>
                <a:cs typeface="Source Han Sans KR Bold"/>
                <a:sym typeface="Source Han Sans KR Bold"/>
              </a:rPr>
              <a:t>본 연구에서는 다양한 딥러닝 모델(CNN, LSTM, GRU, BERT)을 사용하여 구조화된 데이터와 비구조화된 데이터를 결합하는 최적의 전략을 탐구하였다. 이들 모델은 기업의 신용 등급을 예측하는 데 사용되며, 결합 전략으로는 단순 결합(concatenation)과 교차 주의(cross-attention) 방법을 사용하였다.</a:t>
            </a:r>
          </a:p>
          <a:p>
            <a:pPr algn="l">
              <a:lnSpc>
                <a:spcPts val="3299"/>
              </a:lnSpc>
            </a:pPr>
            <a:endParaRPr lang="en-US" sz="2199">
              <a:solidFill>
                <a:srgbClr val="090807"/>
              </a:solidFill>
              <a:latin typeface="Source Han Sans KR Bold"/>
              <a:ea typeface="Source Han Sans KR Bold"/>
              <a:cs typeface="Source Han Sans KR Bold"/>
              <a:sym typeface="Source Han Sans KR Bold"/>
            </a:endParaRPr>
          </a:p>
          <a:p>
            <a:pPr algn="l">
              <a:lnSpc>
                <a:spcPts val="3299"/>
              </a:lnSpc>
            </a:pPr>
            <a:r>
              <a:rPr lang="en-US" sz="2199">
                <a:solidFill>
                  <a:srgbClr val="090807"/>
                </a:solidFill>
                <a:latin typeface="Source Han Sans KR Bold"/>
                <a:ea typeface="Source Han Sans KR Bold"/>
                <a:cs typeface="Source Han Sans KR Bold"/>
                <a:sym typeface="Source Han Sans KR Bold"/>
              </a:rPr>
              <a:t>결과적으로, 본 연구는 딥러닝 모델이 멀티모달 데이터를 효과적으로 통합하여 신용 평가 예측의 성능을 향상시킬 수 있음을 보여주고자 하였다. 특히, 신용 평가 예측에서 비구조화된 데이터의 중요성을 강조하였다.</a:t>
            </a:r>
          </a:p>
          <a:p>
            <a:pPr algn="l">
              <a:lnSpc>
                <a:spcPts val="3299"/>
              </a:lnSpc>
            </a:pPr>
            <a:endParaRPr lang="en-US" sz="2199">
              <a:solidFill>
                <a:srgbClr val="090807"/>
              </a:solidFill>
              <a:latin typeface="Source Han Sans KR Bold"/>
              <a:ea typeface="Source Han Sans KR Bold"/>
              <a:cs typeface="Source Han Sans KR Bold"/>
              <a:sym typeface="Source Han Sans KR Bold"/>
            </a:endParaRPr>
          </a:p>
          <a:p>
            <a:pPr algn="l">
              <a:lnSpc>
                <a:spcPts val="3299"/>
              </a:lnSpc>
            </a:pPr>
            <a:r>
              <a:rPr lang="en-US" sz="2199">
                <a:solidFill>
                  <a:srgbClr val="090807"/>
                </a:solidFill>
                <a:latin typeface="Source Han Sans KR Bold"/>
                <a:ea typeface="Source Han Sans KR Bold"/>
                <a:cs typeface="Source Han Sans KR Bold"/>
                <a:sym typeface="Source Han Sans KR Bold"/>
              </a:rPr>
              <a:t>따라서 이 논문을 바탕으로 멀티모달 데이터를 이용한 신용 평가 예측 모델을 구현하고, 그 성능을 검증하고자 한다. 이를 통해 딥러닝 모델이 신용 평가 예측에 어떻게 기여할 수 있는지를 규명하고자 한다.</a:t>
            </a:r>
          </a:p>
          <a:p>
            <a:pPr algn="l">
              <a:lnSpc>
                <a:spcPts val="3299"/>
              </a:lnSpc>
            </a:pPr>
            <a:endParaRPr lang="en-US" sz="2199">
              <a:solidFill>
                <a:srgbClr val="090807"/>
              </a:solidFill>
              <a:latin typeface="Source Han Sans KR Bold"/>
              <a:ea typeface="Source Han Sans KR Bold"/>
              <a:cs typeface="Source Han Sans KR Bold"/>
              <a:sym typeface="Source Han Sans KR Bold"/>
            </a:endParaRPr>
          </a:p>
        </p:txBody>
      </p:sp>
      <p:grpSp>
        <p:nvGrpSpPr>
          <p:cNvPr id="5" name="Group 5"/>
          <p:cNvGrpSpPr/>
          <p:nvPr/>
        </p:nvGrpSpPr>
        <p:grpSpPr>
          <a:xfrm>
            <a:off x="923832" y="1589712"/>
            <a:ext cx="3101664" cy="698372"/>
            <a:chOff x="0" y="0"/>
            <a:chExt cx="816899" cy="183933"/>
          </a:xfrm>
        </p:grpSpPr>
        <p:sp>
          <p:nvSpPr>
            <p:cNvPr id="6" name="Freeform 6"/>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7" name="TextBox 7"/>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프로젝트 개요</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272582" cy="698372"/>
            <a:chOff x="0" y="0"/>
            <a:chExt cx="861915" cy="183933"/>
          </a:xfrm>
        </p:grpSpPr>
        <p:sp>
          <p:nvSpPr>
            <p:cNvPr id="4" name="Freeform 4"/>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9144000" y="2288083"/>
            <a:ext cx="8668137" cy="5724679"/>
          </a:xfrm>
          <a:custGeom>
            <a:avLst/>
            <a:gdLst/>
            <a:ahLst/>
            <a:cxnLst/>
            <a:rect l="l" t="t" r="r" b="b"/>
            <a:pathLst>
              <a:path w="8668137" h="5724679">
                <a:moveTo>
                  <a:pt x="0" y="0"/>
                </a:moveTo>
                <a:lnTo>
                  <a:pt x="8668137" y="0"/>
                </a:lnTo>
                <a:lnTo>
                  <a:pt x="8668137" y="5724679"/>
                </a:lnTo>
                <a:lnTo>
                  <a:pt x="0" y="5724679"/>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923832" y="765070"/>
            <a:ext cx="2527399"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06 Methodology</a:t>
            </a:r>
          </a:p>
        </p:txBody>
      </p:sp>
      <p:sp>
        <p:nvSpPr>
          <p:cNvPr id="8" name="TextBox 8"/>
          <p:cNvSpPr txBox="1"/>
          <p:nvPr/>
        </p:nvSpPr>
        <p:spPr>
          <a:xfrm>
            <a:off x="1370093" y="1703948"/>
            <a:ext cx="2380059"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Fusion Group 3</a:t>
            </a:r>
          </a:p>
        </p:txBody>
      </p:sp>
      <p:sp>
        <p:nvSpPr>
          <p:cNvPr id="9" name="TextBox 9"/>
          <p:cNvSpPr txBox="1"/>
          <p:nvPr/>
        </p:nvSpPr>
        <p:spPr>
          <a:xfrm>
            <a:off x="923832" y="2745283"/>
            <a:ext cx="7959835" cy="3106420"/>
          </a:xfrm>
          <a:prstGeom prst="rect">
            <a:avLst/>
          </a:prstGeom>
        </p:spPr>
        <p:txBody>
          <a:bodyPr lIns="0" tIns="0" rIns="0" bIns="0" rtlCol="0" anchor="t">
            <a:spAutoFit/>
          </a:bodyPr>
          <a:lstStyle/>
          <a:p>
            <a:pPr algn="l">
              <a:lnSpc>
                <a:spcPts val="3079"/>
              </a:lnSpc>
            </a:pPr>
            <a:r>
              <a:rPr lang="en-US" sz="2199">
                <a:solidFill>
                  <a:srgbClr val="000000"/>
                </a:solidFill>
                <a:latin typeface="Source Han Sans KR Bold"/>
                <a:ea typeface="Source Han Sans KR Bold"/>
                <a:cs typeface="Source Han Sans KR Bold"/>
                <a:sym typeface="Source Han Sans KR Bold"/>
              </a:rPr>
              <a:t>Hybrid Concatenation</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모든 숫자 데이터셋을 초기 융합 후 Network A에 입력, 텍스트 데이터는 Network B에 훈련</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중간 융합에서 모달리티의 최종 레이어를 Concatenation</a:t>
            </a: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272582" cy="698372"/>
            <a:chOff x="0" y="0"/>
            <a:chExt cx="861915" cy="183933"/>
          </a:xfrm>
        </p:grpSpPr>
        <p:sp>
          <p:nvSpPr>
            <p:cNvPr id="4" name="Freeform 4"/>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9144000" y="2297139"/>
            <a:ext cx="8672805" cy="5723658"/>
          </a:xfrm>
          <a:custGeom>
            <a:avLst/>
            <a:gdLst/>
            <a:ahLst/>
            <a:cxnLst/>
            <a:rect l="l" t="t" r="r" b="b"/>
            <a:pathLst>
              <a:path w="8672805" h="5723658">
                <a:moveTo>
                  <a:pt x="0" y="0"/>
                </a:moveTo>
                <a:lnTo>
                  <a:pt x="8672805" y="0"/>
                </a:lnTo>
                <a:lnTo>
                  <a:pt x="8672805" y="5723658"/>
                </a:lnTo>
                <a:lnTo>
                  <a:pt x="0" y="5723658"/>
                </a:lnTo>
                <a:lnTo>
                  <a:pt x="0" y="0"/>
                </a:lnTo>
                <a:close/>
              </a:path>
            </a:pathLst>
          </a:custGeom>
          <a:blipFill>
            <a:blip r:embed="rId2"/>
            <a:stretch>
              <a:fillRect l="-543" r="-1805" b="-540"/>
            </a:stretch>
          </a:blipFill>
          <a:ln w="38100" cap="sq">
            <a:solidFill>
              <a:srgbClr val="000000"/>
            </a:solidFill>
            <a:prstDash val="solid"/>
            <a:miter/>
          </a:ln>
        </p:spPr>
      </p:sp>
      <p:sp>
        <p:nvSpPr>
          <p:cNvPr id="7" name="TextBox 7"/>
          <p:cNvSpPr txBox="1"/>
          <p:nvPr/>
        </p:nvSpPr>
        <p:spPr>
          <a:xfrm>
            <a:off x="923832" y="765070"/>
            <a:ext cx="2527399"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06 Methodology</a:t>
            </a:r>
          </a:p>
        </p:txBody>
      </p:sp>
      <p:sp>
        <p:nvSpPr>
          <p:cNvPr id="8" name="TextBox 8"/>
          <p:cNvSpPr txBox="1"/>
          <p:nvPr/>
        </p:nvSpPr>
        <p:spPr>
          <a:xfrm>
            <a:off x="1370093" y="1703948"/>
            <a:ext cx="2380059"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Fusion Group 4</a:t>
            </a:r>
          </a:p>
        </p:txBody>
      </p:sp>
      <p:sp>
        <p:nvSpPr>
          <p:cNvPr id="9" name="TextBox 9"/>
          <p:cNvSpPr txBox="1"/>
          <p:nvPr/>
        </p:nvSpPr>
        <p:spPr>
          <a:xfrm>
            <a:off x="923832" y="2745283"/>
            <a:ext cx="7930146" cy="3496945"/>
          </a:xfrm>
          <a:prstGeom prst="rect">
            <a:avLst/>
          </a:prstGeom>
        </p:spPr>
        <p:txBody>
          <a:bodyPr lIns="0" tIns="0" rIns="0" bIns="0" rtlCol="0" anchor="t">
            <a:spAutoFit/>
          </a:bodyPr>
          <a:lstStyle/>
          <a:p>
            <a:pPr algn="l">
              <a:lnSpc>
                <a:spcPts val="3079"/>
              </a:lnSpc>
            </a:pPr>
            <a:r>
              <a:rPr lang="en-US" sz="2199">
                <a:solidFill>
                  <a:srgbClr val="000000"/>
                </a:solidFill>
                <a:latin typeface="Source Han Sans KR Bold"/>
                <a:ea typeface="Source Han Sans KR Bold"/>
                <a:cs typeface="Source Han Sans KR Bold"/>
                <a:sym typeface="Source Han Sans KR Bold"/>
              </a:rPr>
              <a:t>Hybrid Concatenation-Attention</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모든 숫자 데이터셋을 초기 융합 후 Network A에 훈련, 텍스트 데이터는 Network B에 훈련</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최종 레이어를 Cross-attention 융합</a:t>
            </a: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272582" cy="698372"/>
            <a:chOff x="0" y="0"/>
            <a:chExt cx="861915" cy="183933"/>
          </a:xfrm>
        </p:grpSpPr>
        <p:sp>
          <p:nvSpPr>
            <p:cNvPr id="4" name="Freeform 4"/>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11606624" y="812695"/>
            <a:ext cx="5343174" cy="8819738"/>
          </a:xfrm>
          <a:custGeom>
            <a:avLst/>
            <a:gdLst/>
            <a:ahLst/>
            <a:cxnLst/>
            <a:rect l="l" t="t" r="r" b="b"/>
            <a:pathLst>
              <a:path w="5343174" h="8819738">
                <a:moveTo>
                  <a:pt x="0" y="0"/>
                </a:moveTo>
                <a:lnTo>
                  <a:pt x="5343174" y="0"/>
                </a:lnTo>
                <a:lnTo>
                  <a:pt x="5343174" y="8819738"/>
                </a:lnTo>
                <a:lnTo>
                  <a:pt x="0" y="8819738"/>
                </a:lnTo>
                <a:lnTo>
                  <a:pt x="0" y="0"/>
                </a:lnTo>
                <a:close/>
              </a:path>
            </a:pathLst>
          </a:custGeom>
          <a:blipFill>
            <a:blip r:embed="rId2"/>
            <a:stretch>
              <a:fillRect/>
            </a:stretch>
          </a:blipFill>
          <a:ln w="38100" cap="sq">
            <a:solidFill>
              <a:srgbClr val="000000"/>
            </a:solidFill>
            <a:prstDash val="solid"/>
            <a:miter/>
          </a:ln>
        </p:spPr>
      </p:sp>
      <p:grpSp>
        <p:nvGrpSpPr>
          <p:cNvPr id="7" name="Group 7"/>
          <p:cNvGrpSpPr/>
          <p:nvPr/>
        </p:nvGrpSpPr>
        <p:grpSpPr>
          <a:xfrm>
            <a:off x="5744688" y="860320"/>
            <a:ext cx="5297879" cy="1427763"/>
            <a:chOff x="0" y="0"/>
            <a:chExt cx="1395326" cy="376036"/>
          </a:xfrm>
        </p:grpSpPr>
        <p:sp>
          <p:nvSpPr>
            <p:cNvPr id="8" name="Freeform 8"/>
            <p:cNvSpPr/>
            <p:nvPr/>
          </p:nvSpPr>
          <p:spPr>
            <a:xfrm>
              <a:off x="0" y="0"/>
              <a:ext cx="1395326" cy="376036"/>
            </a:xfrm>
            <a:custGeom>
              <a:avLst/>
              <a:gdLst/>
              <a:ahLst/>
              <a:cxnLst/>
              <a:rect l="l" t="t" r="r" b="b"/>
              <a:pathLst>
                <a:path w="1395326" h="376036">
                  <a:moveTo>
                    <a:pt x="74528" y="0"/>
                  </a:moveTo>
                  <a:lnTo>
                    <a:pt x="1320799" y="0"/>
                  </a:lnTo>
                  <a:cubicBezTo>
                    <a:pt x="1340565" y="0"/>
                    <a:pt x="1359521" y="7852"/>
                    <a:pt x="1373498" y="21829"/>
                  </a:cubicBezTo>
                  <a:cubicBezTo>
                    <a:pt x="1387474" y="35805"/>
                    <a:pt x="1395326" y="54762"/>
                    <a:pt x="1395326" y="74528"/>
                  </a:cubicBezTo>
                  <a:lnTo>
                    <a:pt x="1395326" y="301509"/>
                  </a:lnTo>
                  <a:cubicBezTo>
                    <a:pt x="1395326" y="321275"/>
                    <a:pt x="1387474" y="340231"/>
                    <a:pt x="1373498" y="354208"/>
                  </a:cubicBezTo>
                  <a:cubicBezTo>
                    <a:pt x="1359521" y="368184"/>
                    <a:pt x="1340565" y="376036"/>
                    <a:pt x="1320799" y="376036"/>
                  </a:cubicBezTo>
                  <a:lnTo>
                    <a:pt x="74528" y="376036"/>
                  </a:lnTo>
                  <a:cubicBezTo>
                    <a:pt x="54762" y="376036"/>
                    <a:pt x="35805" y="368184"/>
                    <a:pt x="21829" y="354208"/>
                  </a:cubicBezTo>
                  <a:cubicBezTo>
                    <a:pt x="7852" y="340231"/>
                    <a:pt x="0" y="321275"/>
                    <a:pt x="0" y="301509"/>
                  </a:cubicBezTo>
                  <a:lnTo>
                    <a:pt x="0" y="74528"/>
                  </a:lnTo>
                  <a:cubicBezTo>
                    <a:pt x="0" y="54762"/>
                    <a:pt x="7852" y="35805"/>
                    <a:pt x="21829" y="21829"/>
                  </a:cubicBezTo>
                  <a:cubicBezTo>
                    <a:pt x="35805" y="7852"/>
                    <a:pt x="54762" y="0"/>
                    <a:pt x="74528" y="0"/>
                  </a:cubicBezTo>
                  <a:close/>
                </a:path>
              </a:pathLst>
            </a:custGeom>
            <a:solidFill>
              <a:srgbClr val="000000">
                <a:alpha val="0"/>
              </a:srgbClr>
            </a:solidFill>
            <a:ln w="38100" cap="rnd">
              <a:solidFill>
                <a:srgbClr val="000000"/>
              </a:solidFill>
              <a:prstDash val="solid"/>
              <a:round/>
            </a:ln>
          </p:spPr>
        </p:sp>
        <p:sp>
          <p:nvSpPr>
            <p:cNvPr id="9" name="TextBox 9"/>
            <p:cNvSpPr txBox="1"/>
            <p:nvPr/>
          </p:nvSpPr>
          <p:spPr>
            <a:xfrm>
              <a:off x="0" y="-38100"/>
              <a:ext cx="1395326" cy="414136"/>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923832" y="765070"/>
            <a:ext cx="2527399"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06 Methodology</a:t>
            </a:r>
          </a:p>
        </p:txBody>
      </p:sp>
      <p:sp>
        <p:nvSpPr>
          <p:cNvPr id="11" name="TextBox 11"/>
          <p:cNvSpPr txBox="1"/>
          <p:nvPr/>
        </p:nvSpPr>
        <p:spPr>
          <a:xfrm>
            <a:off x="1448972" y="1703948"/>
            <a:ext cx="2222302"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딥러닝 모델 구성</a:t>
            </a:r>
          </a:p>
        </p:txBody>
      </p:sp>
      <p:sp>
        <p:nvSpPr>
          <p:cNvPr id="12" name="TextBox 12"/>
          <p:cNvSpPr txBox="1"/>
          <p:nvPr/>
        </p:nvSpPr>
        <p:spPr>
          <a:xfrm>
            <a:off x="5744688" y="990600"/>
            <a:ext cx="7930146" cy="11537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네트워크 아키텍쳐</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Network A: 수치 데이터를 처리.</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Network B: 텍스트 데이터를 처리.</a:t>
            </a:r>
          </a:p>
        </p:txBody>
      </p:sp>
      <p:sp>
        <p:nvSpPr>
          <p:cNvPr id="13" name="TextBox 13"/>
          <p:cNvSpPr txBox="1"/>
          <p:nvPr/>
        </p:nvSpPr>
        <p:spPr>
          <a:xfrm>
            <a:off x="1028700" y="2583358"/>
            <a:ext cx="8233023" cy="66211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첫 번째 구성 (CNN 기반)</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Network A: 두 개의 은닉층 포함 CNN</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Network B: 세 개의 은닉층 포함 CNN</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각 층 사이에 드롭아웃 및 맥스 풀링, 마지막에 글로벌 평균 풀링</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두 번째 구성 (LSTM 기반)</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Network A: CNN + LSTM</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Network B: 두 개의 CNN + 하나의 LSTM</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세 번째 구성 (GRU 기반)</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Network A: CNN + GRU</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Network B: 두 개의 CNN + 하나의 GRU</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네 번째 구성 (ATT 기반)</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Network A: CNN + Attention 레이어</a:t>
            </a:r>
          </a:p>
          <a:p>
            <a:pPr marL="949959" lvl="2" indent="-316653"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Network B: BERT</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272582" cy="698372"/>
            <a:chOff x="0" y="0"/>
            <a:chExt cx="861915" cy="183933"/>
          </a:xfrm>
        </p:grpSpPr>
        <p:sp>
          <p:nvSpPr>
            <p:cNvPr id="4" name="Freeform 4"/>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9334500" y="1347066"/>
            <a:ext cx="8283680" cy="7864899"/>
          </a:xfrm>
          <a:custGeom>
            <a:avLst/>
            <a:gdLst/>
            <a:ahLst/>
            <a:cxnLst/>
            <a:rect l="l" t="t" r="r" b="b"/>
            <a:pathLst>
              <a:path w="8283680" h="7864899">
                <a:moveTo>
                  <a:pt x="0" y="0"/>
                </a:moveTo>
                <a:lnTo>
                  <a:pt x="8283680" y="0"/>
                </a:lnTo>
                <a:lnTo>
                  <a:pt x="8283680" y="7864899"/>
                </a:lnTo>
                <a:lnTo>
                  <a:pt x="0" y="7864899"/>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923832" y="765070"/>
            <a:ext cx="1613743"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07 Results</a:t>
            </a:r>
          </a:p>
        </p:txBody>
      </p:sp>
      <p:sp>
        <p:nvSpPr>
          <p:cNvPr id="8" name="TextBox 8"/>
          <p:cNvSpPr txBox="1"/>
          <p:nvPr/>
        </p:nvSpPr>
        <p:spPr>
          <a:xfrm>
            <a:off x="1594972" y="1703948"/>
            <a:ext cx="193030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모델 예측 성능</a:t>
            </a:r>
          </a:p>
        </p:txBody>
      </p:sp>
      <p:sp>
        <p:nvSpPr>
          <p:cNvPr id="9" name="TextBox 9"/>
          <p:cNvSpPr txBox="1"/>
          <p:nvPr/>
        </p:nvSpPr>
        <p:spPr>
          <a:xfrm>
            <a:off x="838200" y="2678608"/>
            <a:ext cx="8165324" cy="46685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AUC 및 F-1 점수</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최적 모델: 하이브리드 결합 그룹의 CNN 기반 멀티모달 모델, AUC = 0.927</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BERT 모델: 입력 시퀀스 길이 제한(512 토큰)으로 인한 정보 손실 때문에 가장 높은 성능을 보이지 않음</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GRU vs LSTM: GRU가 모든 그룹에서 LSTM보다 성능이 우수</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Fusion 전략: 단순 결합보다 교차 주의가 성능 우수</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272582" cy="698372"/>
            <a:chOff x="0" y="0"/>
            <a:chExt cx="861915" cy="183933"/>
          </a:xfrm>
        </p:grpSpPr>
        <p:sp>
          <p:nvSpPr>
            <p:cNvPr id="4" name="Freeform 4"/>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9334500" y="1347066"/>
            <a:ext cx="8283680" cy="7864899"/>
          </a:xfrm>
          <a:custGeom>
            <a:avLst/>
            <a:gdLst/>
            <a:ahLst/>
            <a:cxnLst/>
            <a:rect l="l" t="t" r="r" b="b"/>
            <a:pathLst>
              <a:path w="8283680" h="7864899">
                <a:moveTo>
                  <a:pt x="0" y="0"/>
                </a:moveTo>
                <a:lnTo>
                  <a:pt x="8283680" y="0"/>
                </a:lnTo>
                <a:lnTo>
                  <a:pt x="8283680" y="7864899"/>
                </a:lnTo>
                <a:lnTo>
                  <a:pt x="0" y="7864899"/>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923832" y="765070"/>
            <a:ext cx="1613743"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07 Results</a:t>
            </a:r>
          </a:p>
        </p:txBody>
      </p:sp>
      <p:sp>
        <p:nvSpPr>
          <p:cNvPr id="8" name="TextBox 8"/>
          <p:cNvSpPr txBox="1"/>
          <p:nvPr/>
        </p:nvSpPr>
        <p:spPr>
          <a:xfrm>
            <a:off x="1258472" y="1703948"/>
            <a:ext cx="2603302"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각 그룹별 모델 성능</a:t>
            </a:r>
          </a:p>
        </p:txBody>
      </p:sp>
      <p:sp>
        <p:nvSpPr>
          <p:cNvPr id="9" name="TextBox 9"/>
          <p:cNvSpPr txBox="1"/>
          <p:nvPr/>
        </p:nvSpPr>
        <p:spPr>
          <a:xfrm>
            <a:off x="838200" y="1916608"/>
            <a:ext cx="8006443" cy="5840095"/>
          </a:xfrm>
          <a:prstGeom prst="rect">
            <a:avLst/>
          </a:prstGeom>
        </p:spPr>
        <p:txBody>
          <a:bodyPr lIns="0" tIns="0" rIns="0" bIns="0" rtlCol="0" anchor="t">
            <a:spAutoFit/>
          </a:bodyPr>
          <a:lstStyle/>
          <a:p>
            <a:pPr algn="l">
              <a:lnSpc>
                <a:spcPts val="3079"/>
              </a:lnSpc>
            </a:pPr>
            <a:endParaRPr/>
          </a:p>
          <a:p>
            <a:pPr algn="l">
              <a:lnSpc>
                <a:spcPts val="3079"/>
              </a:lnSpc>
            </a:pP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Group 1 - Simple Concatenation </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CNN과 GRU 기반 모델이 각각 AUC 0.927과 0.912로 최고 성능을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Group 2 - Simple Concatenation-Attention</a:t>
            </a:r>
          </a:p>
          <a:p>
            <a:pPr marL="949959" lvl="2" indent="-316653"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 </a:t>
            </a:r>
            <a:r>
              <a:rPr lang="en-US" sz="2199">
                <a:solidFill>
                  <a:srgbClr val="000000"/>
                </a:solidFill>
                <a:latin typeface="Source Han Sans KR"/>
                <a:ea typeface="Source Han Sans KR"/>
                <a:cs typeface="Source Han Sans KR"/>
                <a:sym typeface="Source Han Sans KR"/>
              </a:rPr>
              <a:t>GRU 기반 모델이 AUC 0.882로 최고 성능을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Group 3 - Hybrid Concatenation</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CNN 기반 모델이 AUC 0.933으로 최고 성능을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Group 4 - Hybrid Concatenation-Attention</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GRU 기반 모델이 AUC 0.885로 최고 성능을 보임</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272582" cy="698372"/>
            <a:chOff x="0" y="0"/>
            <a:chExt cx="861915" cy="183933"/>
          </a:xfrm>
        </p:grpSpPr>
        <p:sp>
          <p:nvSpPr>
            <p:cNvPr id="4" name="Freeform 4"/>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3842357" y="5427037"/>
            <a:ext cx="10603286" cy="2930556"/>
          </a:xfrm>
          <a:custGeom>
            <a:avLst/>
            <a:gdLst/>
            <a:ahLst/>
            <a:cxnLst/>
            <a:rect l="l" t="t" r="r" b="b"/>
            <a:pathLst>
              <a:path w="10603286" h="2930556">
                <a:moveTo>
                  <a:pt x="0" y="0"/>
                </a:moveTo>
                <a:lnTo>
                  <a:pt x="10603286" y="0"/>
                </a:lnTo>
                <a:lnTo>
                  <a:pt x="10603286" y="2930556"/>
                </a:lnTo>
                <a:lnTo>
                  <a:pt x="0" y="2930556"/>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923832" y="765070"/>
            <a:ext cx="1613743"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07 Results</a:t>
            </a:r>
          </a:p>
        </p:txBody>
      </p:sp>
      <p:sp>
        <p:nvSpPr>
          <p:cNvPr id="8" name="TextBox 8"/>
          <p:cNvSpPr txBox="1"/>
          <p:nvPr/>
        </p:nvSpPr>
        <p:spPr>
          <a:xfrm>
            <a:off x="1271643" y="1703948"/>
            <a:ext cx="2576959"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Robustness Test</a:t>
            </a:r>
          </a:p>
        </p:txBody>
      </p:sp>
      <p:sp>
        <p:nvSpPr>
          <p:cNvPr id="9" name="TextBox 9"/>
          <p:cNvSpPr txBox="1"/>
          <p:nvPr/>
        </p:nvSpPr>
        <p:spPr>
          <a:xfrm>
            <a:off x="1028700" y="2848112"/>
            <a:ext cx="13416943" cy="15443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Out-of-Time (OOT) 성능: AUC = 0.935, 랜덤 학습-테스트 분할과 유사한 성능</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Out-of-Universe (OOU) 성능: AUC = 0.929, 이전에 보지 못한 기업에 대해서도 정확히 예측</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272582" cy="698372"/>
            <a:chOff x="0" y="0"/>
            <a:chExt cx="861915" cy="183933"/>
          </a:xfrm>
        </p:grpSpPr>
        <p:sp>
          <p:nvSpPr>
            <p:cNvPr id="4" name="Freeform 4"/>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12272729" y="2569380"/>
            <a:ext cx="5154951" cy="2670000"/>
          </a:xfrm>
          <a:custGeom>
            <a:avLst/>
            <a:gdLst/>
            <a:ahLst/>
            <a:cxnLst/>
            <a:rect l="l" t="t" r="r" b="b"/>
            <a:pathLst>
              <a:path w="5154951" h="2670000">
                <a:moveTo>
                  <a:pt x="0" y="0"/>
                </a:moveTo>
                <a:lnTo>
                  <a:pt x="5154951" y="0"/>
                </a:lnTo>
                <a:lnTo>
                  <a:pt x="5154951" y="2670000"/>
                </a:lnTo>
                <a:lnTo>
                  <a:pt x="0" y="2670000"/>
                </a:lnTo>
                <a:lnTo>
                  <a:pt x="0" y="0"/>
                </a:lnTo>
                <a:close/>
              </a:path>
            </a:pathLst>
          </a:custGeom>
          <a:blipFill>
            <a:blip r:embed="rId2"/>
            <a:stretch>
              <a:fillRect/>
            </a:stretch>
          </a:blipFill>
          <a:ln w="38100" cap="sq">
            <a:solidFill>
              <a:srgbClr val="000000"/>
            </a:solidFill>
            <a:prstDash val="solid"/>
            <a:miter/>
          </a:ln>
        </p:spPr>
      </p:sp>
      <p:sp>
        <p:nvSpPr>
          <p:cNvPr id="7" name="Freeform 7"/>
          <p:cNvSpPr/>
          <p:nvPr/>
        </p:nvSpPr>
        <p:spPr>
          <a:xfrm>
            <a:off x="1171751" y="6375579"/>
            <a:ext cx="11100978" cy="2722598"/>
          </a:xfrm>
          <a:custGeom>
            <a:avLst/>
            <a:gdLst/>
            <a:ahLst/>
            <a:cxnLst/>
            <a:rect l="l" t="t" r="r" b="b"/>
            <a:pathLst>
              <a:path w="11100978" h="2722598">
                <a:moveTo>
                  <a:pt x="0" y="0"/>
                </a:moveTo>
                <a:lnTo>
                  <a:pt x="11100978" y="0"/>
                </a:lnTo>
                <a:lnTo>
                  <a:pt x="11100978" y="2722597"/>
                </a:lnTo>
                <a:lnTo>
                  <a:pt x="0" y="2722597"/>
                </a:lnTo>
                <a:lnTo>
                  <a:pt x="0" y="0"/>
                </a:lnTo>
                <a:close/>
              </a:path>
            </a:pathLst>
          </a:custGeom>
          <a:blipFill>
            <a:blip r:embed="rId3"/>
            <a:stretch>
              <a:fillRect/>
            </a:stretch>
          </a:blipFill>
          <a:ln w="38100" cap="sq">
            <a:solidFill>
              <a:srgbClr val="000000"/>
            </a:solidFill>
            <a:prstDash val="solid"/>
            <a:miter/>
          </a:ln>
        </p:spPr>
      </p:sp>
      <p:sp>
        <p:nvSpPr>
          <p:cNvPr id="8" name="TextBox 8"/>
          <p:cNvSpPr txBox="1"/>
          <p:nvPr/>
        </p:nvSpPr>
        <p:spPr>
          <a:xfrm>
            <a:off x="860320" y="2650033"/>
            <a:ext cx="10559638" cy="3106420"/>
          </a:xfrm>
          <a:prstGeom prst="rect">
            <a:avLst/>
          </a:prstGeom>
        </p:spPr>
        <p:txBody>
          <a:bodyPr lIns="0" tIns="0" rIns="0" bIns="0" rtlCol="0" anchor="t">
            <a:spAutoFit/>
          </a:bodyPr>
          <a:lstStyle/>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각 데이터 채널을 독립적으로 평가하기 위해 원본 데이터셋을 여러 개의 서브셋으로 분할 후 동일한 알고리즘을 사용하여 각 서브셋에 대해 개별 모델을 학습</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텍스트 채널: AUC = 0.915, 수치형 채널보다 월등히 높은 기여도를 보임</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수치형 채널: Covariate(AUC = 0.808)과 Financial Ratio(AUC = 0.791) 채널이 가장 높은 기여도를 보임</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p:txBody>
      </p:sp>
      <p:sp>
        <p:nvSpPr>
          <p:cNvPr id="9" name="TextBox 9"/>
          <p:cNvSpPr txBox="1"/>
          <p:nvPr/>
        </p:nvSpPr>
        <p:spPr>
          <a:xfrm>
            <a:off x="923832" y="765070"/>
            <a:ext cx="1613743"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07 Results</a:t>
            </a:r>
          </a:p>
        </p:txBody>
      </p:sp>
      <p:sp>
        <p:nvSpPr>
          <p:cNvPr id="10" name="TextBox 10"/>
          <p:cNvSpPr txBox="1"/>
          <p:nvPr/>
        </p:nvSpPr>
        <p:spPr>
          <a:xfrm>
            <a:off x="1347322" y="1703948"/>
            <a:ext cx="242560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모달리티별 기여도</a:t>
            </a:r>
          </a:p>
        </p:txBody>
      </p:sp>
      <p:sp>
        <p:nvSpPr>
          <p:cNvPr id="11" name="AutoShape 11"/>
          <p:cNvSpPr/>
          <p:nvPr/>
        </p:nvSpPr>
        <p:spPr>
          <a:xfrm>
            <a:off x="9877292" y="4023134"/>
            <a:ext cx="2395437" cy="19050"/>
          </a:xfrm>
          <a:prstGeom prst="line">
            <a:avLst/>
          </a:prstGeom>
          <a:ln w="38100" cap="flat">
            <a:solidFill>
              <a:srgbClr val="090807"/>
            </a:solidFill>
            <a:prstDash val="solid"/>
            <a:headEnd type="none" w="sm" len="sm"/>
            <a:tailEnd type="none" w="sm" len="sm"/>
          </a:ln>
        </p:spPr>
      </p:sp>
      <p:sp>
        <p:nvSpPr>
          <p:cNvPr id="12" name="AutoShape 12"/>
          <p:cNvSpPr/>
          <p:nvPr/>
        </p:nvSpPr>
        <p:spPr>
          <a:xfrm>
            <a:off x="3772923" y="5530240"/>
            <a:ext cx="19050" cy="843608"/>
          </a:xfrm>
          <a:prstGeom prst="line">
            <a:avLst/>
          </a:prstGeom>
          <a:ln w="38100" cap="flat">
            <a:solidFill>
              <a:srgbClr val="090807"/>
            </a:solidFill>
            <a:prstDash val="solid"/>
            <a:headEnd type="none" w="sm" len="sm"/>
            <a:tailEnd type="none" w="sm" len="sm"/>
          </a:ln>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508195" y="1589712"/>
            <a:ext cx="4192919" cy="698372"/>
            <a:chOff x="0" y="0"/>
            <a:chExt cx="1104308" cy="183933"/>
          </a:xfrm>
        </p:grpSpPr>
        <p:sp>
          <p:nvSpPr>
            <p:cNvPr id="4" name="Freeform 4"/>
            <p:cNvSpPr/>
            <p:nvPr/>
          </p:nvSpPr>
          <p:spPr>
            <a:xfrm>
              <a:off x="0" y="0"/>
              <a:ext cx="1104308" cy="183933"/>
            </a:xfrm>
            <a:custGeom>
              <a:avLst/>
              <a:gdLst/>
              <a:ahLst/>
              <a:cxnLst/>
              <a:rect l="l" t="t" r="r" b="b"/>
              <a:pathLst>
                <a:path w="1104308" h="183933">
                  <a:moveTo>
                    <a:pt x="91967" y="0"/>
                  </a:moveTo>
                  <a:lnTo>
                    <a:pt x="1012341" y="0"/>
                  </a:lnTo>
                  <a:cubicBezTo>
                    <a:pt x="1036732" y="0"/>
                    <a:pt x="1060124" y="9689"/>
                    <a:pt x="1077372" y="26936"/>
                  </a:cubicBezTo>
                  <a:cubicBezTo>
                    <a:pt x="1094619" y="44184"/>
                    <a:pt x="1104308" y="67576"/>
                    <a:pt x="1104308" y="91967"/>
                  </a:cubicBezTo>
                  <a:lnTo>
                    <a:pt x="1104308" y="91967"/>
                  </a:lnTo>
                  <a:cubicBezTo>
                    <a:pt x="1104308" y="116358"/>
                    <a:pt x="1094619" y="139750"/>
                    <a:pt x="1077372" y="156997"/>
                  </a:cubicBezTo>
                  <a:cubicBezTo>
                    <a:pt x="1060124" y="174244"/>
                    <a:pt x="1036732" y="183933"/>
                    <a:pt x="1012341"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1104308"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3590196" y="5546904"/>
            <a:ext cx="11107608" cy="2641809"/>
          </a:xfrm>
          <a:custGeom>
            <a:avLst/>
            <a:gdLst/>
            <a:ahLst/>
            <a:cxnLst/>
            <a:rect l="l" t="t" r="r" b="b"/>
            <a:pathLst>
              <a:path w="11107608" h="2641809">
                <a:moveTo>
                  <a:pt x="0" y="0"/>
                </a:moveTo>
                <a:lnTo>
                  <a:pt x="11107608" y="0"/>
                </a:lnTo>
                <a:lnTo>
                  <a:pt x="11107608" y="2641809"/>
                </a:lnTo>
                <a:lnTo>
                  <a:pt x="0" y="2641809"/>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860320" y="2459533"/>
            <a:ext cx="10559638" cy="2715895"/>
          </a:xfrm>
          <a:prstGeom prst="rect">
            <a:avLst/>
          </a:prstGeom>
        </p:spPr>
        <p:txBody>
          <a:bodyPr lIns="0" tIns="0" rIns="0" bIns="0" rtlCol="0" anchor="t">
            <a:spAutoFit/>
          </a:bodyPr>
          <a:lstStyle/>
          <a:p>
            <a:pPr algn="l">
              <a:lnSpc>
                <a:spcPts val="3079"/>
              </a:lnSpc>
            </a:pP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COVID-19 이전: AUC = 0.927</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COVID-19 이후: AUC = 0.964 (성능 향상)</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COVID-19 이후 수치형 데이터보다 텍스트 데이터의 관련도가 더욱 높아졌음을 시사</a:t>
            </a:r>
          </a:p>
          <a:p>
            <a:pPr algn="l">
              <a:lnSpc>
                <a:spcPts val="3079"/>
              </a:lnSpc>
              <a:spcBef>
                <a:spcPct val="0"/>
              </a:spcBef>
            </a:pPr>
            <a:endParaRPr lang="en-US" sz="2199">
              <a:solidFill>
                <a:srgbClr val="000000"/>
              </a:solidFill>
              <a:latin typeface="Source Han Sans KR Bold"/>
              <a:ea typeface="Source Han Sans KR Bold"/>
              <a:cs typeface="Source Han Sans KR Bold"/>
              <a:sym typeface="Source Han Sans KR Bold"/>
            </a:endParaRPr>
          </a:p>
        </p:txBody>
      </p:sp>
      <p:sp>
        <p:nvSpPr>
          <p:cNvPr id="8" name="TextBox 8"/>
          <p:cNvSpPr txBox="1"/>
          <p:nvPr/>
        </p:nvSpPr>
        <p:spPr>
          <a:xfrm>
            <a:off x="923832" y="765070"/>
            <a:ext cx="1613743"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07 Results</a:t>
            </a:r>
          </a:p>
        </p:txBody>
      </p:sp>
      <p:sp>
        <p:nvSpPr>
          <p:cNvPr id="9" name="TextBox 9"/>
          <p:cNvSpPr txBox="1"/>
          <p:nvPr/>
        </p:nvSpPr>
        <p:spPr>
          <a:xfrm>
            <a:off x="668294" y="1703948"/>
            <a:ext cx="3783657"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COVID-19의 모델 성능 영향</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752307" y="1589712"/>
            <a:ext cx="5439917" cy="698372"/>
            <a:chOff x="0" y="0"/>
            <a:chExt cx="1432735" cy="183933"/>
          </a:xfrm>
        </p:grpSpPr>
        <p:sp>
          <p:nvSpPr>
            <p:cNvPr id="4" name="Freeform 4"/>
            <p:cNvSpPr/>
            <p:nvPr/>
          </p:nvSpPr>
          <p:spPr>
            <a:xfrm>
              <a:off x="0" y="0"/>
              <a:ext cx="1432735" cy="183933"/>
            </a:xfrm>
            <a:custGeom>
              <a:avLst/>
              <a:gdLst/>
              <a:ahLst/>
              <a:cxnLst/>
              <a:rect l="l" t="t" r="r" b="b"/>
              <a:pathLst>
                <a:path w="1432735" h="183933">
                  <a:moveTo>
                    <a:pt x="91967" y="0"/>
                  </a:moveTo>
                  <a:lnTo>
                    <a:pt x="1340769" y="0"/>
                  </a:lnTo>
                  <a:cubicBezTo>
                    <a:pt x="1365160" y="0"/>
                    <a:pt x="1388552" y="9689"/>
                    <a:pt x="1405799" y="26936"/>
                  </a:cubicBezTo>
                  <a:cubicBezTo>
                    <a:pt x="1423046" y="44184"/>
                    <a:pt x="1432735" y="67576"/>
                    <a:pt x="1432735" y="91967"/>
                  </a:cubicBezTo>
                  <a:lnTo>
                    <a:pt x="1432735" y="91967"/>
                  </a:lnTo>
                  <a:cubicBezTo>
                    <a:pt x="1432735" y="116358"/>
                    <a:pt x="1423046" y="139750"/>
                    <a:pt x="1405799" y="156997"/>
                  </a:cubicBezTo>
                  <a:cubicBezTo>
                    <a:pt x="1388552" y="174244"/>
                    <a:pt x="1365160" y="183933"/>
                    <a:pt x="134076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143273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10663853" y="812695"/>
            <a:ext cx="6886914" cy="8833848"/>
          </a:xfrm>
          <a:custGeom>
            <a:avLst/>
            <a:gdLst/>
            <a:ahLst/>
            <a:cxnLst/>
            <a:rect l="l" t="t" r="r" b="b"/>
            <a:pathLst>
              <a:path w="6886914" h="8833848">
                <a:moveTo>
                  <a:pt x="0" y="0"/>
                </a:moveTo>
                <a:lnTo>
                  <a:pt x="6886915" y="0"/>
                </a:lnTo>
                <a:lnTo>
                  <a:pt x="6886915" y="8833848"/>
                </a:lnTo>
                <a:lnTo>
                  <a:pt x="0" y="8833848"/>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860320" y="2630983"/>
            <a:ext cx="9817430" cy="3106420"/>
          </a:xfrm>
          <a:prstGeom prst="rect">
            <a:avLst/>
          </a:prstGeom>
        </p:spPr>
        <p:txBody>
          <a:bodyPr lIns="0" tIns="0" rIns="0" bIns="0" rtlCol="0" anchor="t">
            <a:spAutoFit/>
          </a:bodyPr>
          <a:lstStyle/>
          <a:p>
            <a:pPr algn="l">
              <a:lnSpc>
                <a:spcPts val="3079"/>
              </a:lnSpc>
            </a:pPr>
            <a:r>
              <a:rPr lang="en-US" sz="2199">
                <a:solidFill>
                  <a:srgbClr val="000000"/>
                </a:solidFill>
                <a:latin typeface="Source Han Sans KR"/>
                <a:ea typeface="Source Han Sans KR"/>
                <a:cs typeface="Source Han Sans KR"/>
                <a:sym typeface="Source Han Sans KR"/>
              </a:rPr>
              <a:t>예측 지연은 예측이 이루어진 시점과 실제 결과가 관찰되는 시점 사이의 시간 차이를 의미하며, 본 연구에서는 예측 시간 지연을 세 가지 범주로 나누어 분석 하였다</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Short-Term</a:t>
            </a:r>
            <a:r>
              <a:rPr lang="en-US" sz="2199">
                <a:solidFill>
                  <a:srgbClr val="000000"/>
                </a:solidFill>
                <a:latin typeface="Source Han Sans KR"/>
                <a:ea typeface="Source Han Sans KR"/>
                <a:cs typeface="Source Han Sans KR"/>
                <a:sym typeface="Source Han Sans KR"/>
              </a:rPr>
              <a:t>: 예측과 결과 간의 시간 차이가 4개월 미만인 경우</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Medium-Term:</a:t>
            </a:r>
            <a:r>
              <a:rPr lang="en-US" sz="2199">
                <a:solidFill>
                  <a:srgbClr val="000000"/>
                </a:solidFill>
                <a:latin typeface="Source Han Sans KR"/>
                <a:ea typeface="Source Han Sans KR"/>
                <a:cs typeface="Source Han Sans KR"/>
                <a:sym typeface="Source Han Sans KR"/>
              </a:rPr>
              <a:t> 예측과 결과 간의 시간 차이가 5개월에서 9개월 사이인 경우</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spcBef>
                <a:spcPct val="0"/>
              </a:spcBef>
              <a:buFont typeface="Arial"/>
              <a:buChar char="•"/>
            </a:pPr>
            <a:r>
              <a:rPr lang="en-US" sz="2199">
                <a:solidFill>
                  <a:srgbClr val="000000"/>
                </a:solidFill>
                <a:latin typeface="Source Han Sans KR Bold"/>
                <a:ea typeface="Source Han Sans KR Bold"/>
                <a:cs typeface="Source Han Sans KR Bold"/>
                <a:sym typeface="Source Han Sans KR Bold"/>
              </a:rPr>
              <a:t>Long-Term:</a:t>
            </a:r>
            <a:r>
              <a:rPr lang="en-US" sz="2199">
                <a:solidFill>
                  <a:srgbClr val="000000"/>
                </a:solidFill>
                <a:latin typeface="Source Han Sans KR"/>
                <a:ea typeface="Source Han Sans KR"/>
                <a:cs typeface="Source Han Sans KR"/>
                <a:sym typeface="Source Han Sans KR"/>
              </a:rPr>
              <a:t> 예측과 결과 간의 시간 차이가 9개월을 초과하는 경우</a:t>
            </a:r>
          </a:p>
        </p:txBody>
      </p:sp>
      <p:sp>
        <p:nvSpPr>
          <p:cNvPr id="8" name="TextBox 8"/>
          <p:cNvSpPr txBox="1"/>
          <p:nvPr/>
        </p:nvSpPr>
        <p:spPr>
          <a:xfrm>
            <a:off x="923832" y="765070"/>
            <a:ext cx="1613743"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07 Results</a:t>
            </a:r>
          </a:p>
        </p:txBody>
      </p:sp>
      <p:sp>
        <p:nvSpPr>
          <p:cNvPr id="9" name="TextBox 9"/>
          <p:cNvSpPr txBox="1"/>
          <p:nvPr/>
        </p:nvSpPr>
        <p:spPr>
          <a:xfrm>
            <a:off x="896125" y="1703948"/>
            <a:ext cx="515228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예측 지연(Lag of Prediction)의 영향</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752307" y="1589712"/>
            <a:ext cx="5439917" cy="698372"/>
            <a:chOff x="0" y="0"/>
            <a:chExt cx="1432735" cy="183933"/>
          </a:xfrm>
        </p:grpSpPr>
        <p:sp>
          <p:nvSpPr>
            <p:cNvPr id="4" name="Freeform 4"/>
            <p:cNvSpPr/>
            <p:nvPr/>
          </p:nvSpPr>
          <p:spPr>
            <a:xfrm>
              <a:off x="0" y="0"/>
              <a:ext cx="1432735" cy="183933"/>
            </a:xfrm>
            <a:custGeom>
              <a:avLst/>
              <a:gdLst/>
              <a:ahLst/>
              <a:cxnLst/>
              <a:rect l="l" t="t" r="r" b="b"/>
              <a:pathLst>
                <a:path w="1432735" h="183933">
                  <a:moveTo>
                    <a:pt x="91967" y="0"/>
                  </a:moveTo>
                  <a:lnTo>
                    <a:pt x="1340769" y="0"/>
                  </a:lnTo>
                  <a:cubicBezTo>
                    <a:pt x="1365160" y="0"/>
                    <a:pt x="1388552" y="9689"/>
                    <a:pt x="1405799" y="26936"/>
                  </a:cubicBezTo>
                  <a:cubicBezTo>
                    <a:pt x="1423046" y="44184"/>
                    <a:pt x="1432735" y="67576"/>
                    <a:pt x="1432735" y="91967"/>
                  </a:cubicBezTo>
                  <a:lnTo>
                    <a:pt x="1432735" y="91967"/>
                  </a:lnTo>
                  <a:cubicBezTo>
                    <a:pt x="1432735" y="116358"/>
                    <a:pt x="1423046" y="139750"/>
                    <a:pt x="1405799" y="156997"/>
                  </a:cubicBezTo>
                  <a:cubicBezTo>
                    <a:pt x="1388552" y="174244"/>
                    <a:pt x="1365160" y="183933"/>
                    <a:pt x="134076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143273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10663853" y="812695"/>
            <a:ext cx="6886914" cy="8833848"/>
          </a:xfrm>
          <a:custGeom>
            <a:avLst/>
            <a:gdLst/>
            <a:ahLst/>
            <a:cxnLst/>
            <a:rect l="l" t="t" r="r" b="b"/>
            <a:pathLst>
              <a:path w="6886914" h="8833848">
                <a:moveTo>
                  <a:pt x="0" y="0"/>
                </a:moveTo>
                <a:lnTo>
                  <a:pt x="6886915" y="0"/>
                </a:lnTo>
                <a:lnTo>
                  <a:pt x="6886915" y="8833848"/>
                </a:lnTo>
                <a:lnTo>
                  <a:pt x="0" y="8833848"/>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752307" y="2659558"/>
            <a:ext cx="9817430" cy="66211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평가 기관별 성능</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Moody’s (MR)</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AUC: 0.945</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F1 점수: 0.719</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가장 높은 성능</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Fitch Ratings (FR)</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AUC: 0.938</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F1 점수: 0.687</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두 번째로 높은 성능</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Standard &amp; Poor’s (SPR)</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AUC: 0.909</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F1 점수: 0.604</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가장 낮은 성능</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
        <p:nvSpPr>
          <p:cNvPr id="8" name="TextBox 8"/>
          <p:cNvSpPr txBox="1"/>
          <p:nvPr/>
        </p:nvSpPr>
        <p:spPr>
          <a:xfrm>
            <a:off x="923832" y="765070"/>
            <a:ext cx="1613743"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07 Results</a:t>
            </a:r>
          </a:p>
        </p:txBody>
      </p:sp>
      <p:sp>
        <p:nvSpPr>
          <p:cNvPr id="9" name="TextBox 9"/>
          <p:cNvSpPr txBox="1"/>
          <p:nvPr/>
        </p:nvSpPr>
        <p:spPr>
          <a:xfrm>
            <a:off x="896125" y="1703948"/>
            <a:ext cx="515228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예측 지연(Lag of Prediction)의 영향</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860320" y="2440628"/>
            <a:ext cx="15733321" cy="3590801"/>
            <a:chOff x="0" y="0"/>
            <a:chExt cx="4143755" cy="945725"/>
          </a:xfrm>
        </p:grpSpPr>
        <p:sp>
          <p:nvSpPr>
            <p:cNvPr id="4" name="Freeform 4"/>
            <p:cNvSpPr/>
            <p:nvPr/>
          </p:nvSpPr>
          <p:spPr>
            <a:xfrm>
              <a:off x="0" y="0"/>
              <a:ext cx="4143755" cy="945725"/>
            </a:xfrm>
            <a:custGeom>
              <a:avLst/>
              <a:gdLst/>
              <a:ahLst/>
              <a:cxnLst/>
              <a:rect l="l" t="t" r="r" b="b"/>
              <a:pathLst>
                <a:path w="4143755" h="945725">
                  <a:moveTo>
                    <a:pt x="9841" y="0"/>
                  </a:moveTo>
                  <a:lnTo>
                    <a:pt x="4133914" y="0"/>
                  </a:lnTo>
                  <a:cubicBezTo>
                    <a:pt x="4139349" y="0"/>
                    <a:pt x="4143755" y="4406"/>
                    <a:pt x="4143755" y="9841"/>
                  </a:cubicBezTo>
                  <a:lnTo>
                    <a:pt x="4143755" y="935884"/>
                  </a:lnTo>
                  <a:cubicBezTo>
                    <a:pt x="4143755" y="938494"/>
                    <a:pt x="4142718" y="940997"/>
                    <a:pt x="4140873" y="942843"/>
                  </a:cubicBezTo>
                  <a:cubicBezTo>
                    <a:pt x="4139027" y="944689"/>
                    <a:pt x="4136524" y="945725"/>
                    <a:pt x="4133914" y="945725"/>
                  </a:cubicBezTo>
                  <a:lnTo>
                    <a:pt x="9841" y="945725"/>
                  </a:lnTo>
                  <a:cubicBezTo>
                    <a:pt x="7231" y="945725"/>
                    <a:pt x="4728" y="944689"/>
                    <a:pt x="2882" y="942843"/>
                  </a:cubicBezTo>
                  <a:cubicBezTo>
                    <a:pt x="1037" y="940997"/>
                    <a:pt x="0" y="938494"/>
                    <a:pt x="0" y="935884"/>
                  </a:cubicBezTo>
                  <a:lnTo>
                    <a:pt x="0" y="9841"/>
                  </a:lnTo>
                  <a:cubicBezTo>
                    <a:pt x="0" y="7231"/>
                    <a:pt x="1037" y="4728"/>
                    <a:pt x="2882" y="2882"/>
                  </a:cubicBezTo>
                  <a:cubicBezTo>
                    <a:pt x="4728" y="1037"/>
                    <a:pt x="7231" y="0"/>
                    <a:pt x="9841" y="0"/>
                  </a:cubicBezTo>
                  <a:close/>
                </a:path>
              </a:pathLst>
            </a:custGeom>
            <a:solidFill>
              <a:srgbClr val="FEFBEE"/>
            </a:solidFill>
            <a:ln w="38100" cap="sq">
              <a:solidFill>
                <a:srgbClr val="000000"/>
              </a:solidFill>
              <a:prstDash val="solid"/>
              <a:miter/>
            </a:ln>
          </p:spPr>
        </p:sp>
        <p:sp>
          <p:nvSpPr>
            <p:cNvPr id="5" name="TextBox 5"/>
            <p:cNvSpPr txBox="1"/>
            <p:nvPr/>
          </p:nvSpPr>
          <p:spPr>
            <a:xfrm>
              <a:off x="0" y="-38100"/>
              <a:ext cx="4143755" cy="983825"/>
            </a:xfrm>
            <a:prstGeom prst="rect">
              <a:avLst/>
            </a:prstGeom>
          </p:spPr>
          <p:txBody>
            <a:bodyPr lIns="50800" tIns="50800" rIns="50800" bIns="50800" rtlCol="0" anchor="ctr"/>
            <a:lstStyle/>
            <a:p>
              <a:pPr algn="ctr">
                <a:lnSpc>
                  <a:spcPts val="3079"/>
                </a:lnSpc>
              </a:pPr>
              <a:endParaRPr/>
            </a:p>
          </p:txBody>
        </p:sp>
      </p:grpSp>
      <p:sp>
        <p:nvSpPr>
          <p:cNvPr id="6" name="TextBox 6"/>
          <p:cNvSpPr txBox="1"/>
          <p:nvPr/>
        </p:nvSpPr>
        <p:spPr>
          <a:xfrm>
            <a:off x="923832" y="765070"/>
            <a:ext cx="2447776"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01 Introduction</a:t>
            </a:r>
          </a:p>
        </p:txBody>
      </p:sp>
      <p:sp>
        <p:nvSpPr>
          <p:cNvPr id="7" name="TextBox 7"/>
          <p:cNvSpPr txBox="1"/>
          <p:nvPr/>
        </p:nvSpPr>
        <p:spPr>
          <a:xfrm>
            <a:off x="923832" y="6288604"/>
            <a:ext cx="15453587" cy="3249930"/>
          </a:xfrm>
          <a:prstGeom prst="rect">
            <a:avLst/>
          </a:prstGeom>
        </p:spPr>
        <p:txBody>
          <a:bodyPr lIns="0" tIns="0" rIns="0" bIns="0" rtlCol="0" anchor="t">
            <a:spAutoFit/>
          </a:bodyPr>
          <a:lstStyle/>
          <a:p>
            <a:pPr marL="474979" lvl="1" indent="-237490" algn="l">
              <a:lnSpc>
                <a:spcPts val="3299"/>
              </a:lnSpc>
              <a:buFont typeface="Arial"/>
              <a:buChar char="•"/>
            </a:pPr>
            <a:r>
              <a:rPr lang="en-US" sz="2199">
                <a:solidFill>
                  <a:srgbClr val="090807"/>
                </a:solidFill>
                <a:latin typeface="Source Han Sans KR Bold"/>
                <a:ea typeface="Source Han Sans KR Bold"/>
                <a:cs typeface="Source Han Sans KR Bold"/>
                <a:sym typeface="Source Han Sans KR Bold"/>
              </a:rPr>
              <a:t>University of Western Ontario, UNSW Sydney 합동 연구</a:t>
            </a:r>
          </a:p>
          <a:p>
            <a:pPr algn="l">
              <a:lnSpc>
                <a:spcPts val="3299"/>
              </a:lnSpc>
            </a:pPr>
            <a:endParaRPr lang="en-US" sz="2199">
              <a:solidFill>
                <a:srgbClr val="090807"/>
              </a:solidFill>
              <a:latin typeface="Source Han Sans KR Bold"/>
              <a:ea typeface="Source Han Sans KR Bold"/>
              <a:cs typeface="Source Han Sans KR Bold"/>
              <a:sym typeface="Source Han Sans KR Bold"/>
            </a:endParaRPr>
          </a:p>
          <a:p>
            <a:pPr marL="474979" lvl="1" indent="-237490" algn="l">
              <a:lnSpc>
                <a:spcPts val="3299"/>
              </a:lnSpc>
              <a:buFont typeface="Arial"/>
              <a:buChar char="•"/>
            </a:pPr>
            <a:r>
              <a:rPr lang="en-US" sz="2199">
                <a:solidFill>
                  <a:srgbClr val="090807"/>
                </a:solidFill>
                <a:latin typeface="Source Han Sans KR Bold"/>
                <a:ea typeface="Source Han Sans KR Bold"/>
                <a:cs typeface="Source Han Sans KR Bold"/>
                <a:sym typeface="Source Han Sans KR Bold"/>
              </a:rPr>
              <a:t>멀티모달 데이터를 통한 신용평가 예측 모델을 구현</a:t>
            </a:r>
          </a:p>
          <a:p>
            <a:pPr algn="l">
              <a:lnSpc>
                <a:spcPts val="3299"/>
              </a:lnSpc>
            </a:pPr>
            <a:endParaRPr lang="en-US" sz="2199">
              <a:solidFill>
                <a:srgbClr val="090807"/>
              </a:solidFill>
              <a:latin typeface="Source Han Sans KR Bold"/>
              <a:ea typeface="Source Han Sans KR Bold"/>
              <a:cs typeface="Source Han Sans KR Bold"/>
              <a:sym typeface="Source Han Sans KR Bold"/>
            </a:endParaRPr>
          </a:p>
          <a:p>
            <a:pPr marL="474979" lvl="1" indent="-237490" algn="l">
              <a:lnSpc>
                <a:spcPts val="3299"/>
              </a:lnSpc>
              <a:buFont typeface="Arial"/>
              <a:buChar char="•"/>
            </a:pPr>
            <a:r>
              <a:rPr lang="en-US" sz="2199">
                <a:solidFill>
                  <a:srgbClr val="090807"/>
                </a:solidFill>
                <a:latin typeface="Source Han Sans KR Bold"/>
                <a:ea typeface="Source Han Sans KR Bold"/>
                <a:cs typeface="Source Han Sans KR Bold"/>
                <a:sym typeface="Source Han Sans KR Bold"/>
              </a:rPr>
              <a:t>다양한 구조의 정형, 비정형 데이터를 이용</a:t>
            </a:r>
          </a:p>
          <a:p>
            <a:pPr algn="l">
              <a:lnSpc>
                <a:spcPts val="3299"/>
              </a:lnSpc>
            </a:pPr>
            <a:endParaRPr lang="en-US" sz="2199">
              <a:solidFill>
                <a:srgbClr val="090807"/>
              </a:solidFill>
              <a:latin typeface="Source Han Sans KR Bold"/>
              <a:ea typeface="Source Han Sans KR Bold"/>
              <a:cs typeface="Source Han Sans KR Bold"/>
              <a:sym typeface="Source Han Sans KR Bold"/>
            </a:endParaRPr>
          </a:p>
          <a:p>
            <a:pPr marL="474979" lvl="1" indent="-237490" algn="l">
              <a:lnSpc>
                <a:spcPts val="3299"/>
              </a:lnSpc>
              <a:buFont typeface="Arial"/>
              <a:buChar char="•"/>
            </a:pPr>
            <a:r>
              <a:rPr lang="en-US" sz="2199">
                <a:solidFill>
                  <a:srgbClr val="090807"/>
                </a:solidFill>
                <a:latin typeface="Source Han Sans KR Bold"/>
                <a:ea typeface="Source Han Sans KR Bold"/>
                <a:cs typeface="Source Han Sans KR Bold"/>
                <a:sym typeface="Source Han Sans KR Bold"/>
              </a:rPr>
              <a:t>CNN, LSTM, GRU, BERT을 이용하여 4가지 그룹의 융합 전략을 조합하여 테스트</a:t>
            </a:r>
          </a:p>
          <a:p>
            <a:pPr algn="l">
              <a:lnSpc>
                <a:spcPts val="3299"/>
              </a:lnSpc>
            </a:pPr>
            <a:endParaRPr lang="en-US" sz="2199">
              <a:solidFill>
                <a:srgbClr val="090807"/>
              </a:solidFill>
              <a:latin typeface="Source Han Sans KR Bold"/>
              <a:ea typeface="Source Han Sans KR Bold"/>
              <a:cs typeface="Source Han Sans KR Bold"/>
              <a:sym typeface="Source Han Sans KR Bold"/>
            </a:endParaRPr>
          </a:p>
        </p:txBody>
      </p:sp>
      <p:sp>
        <p:nvSpPr>
          <p:cNvPr id="8" name="TextBox 8"/>
          <p:cNvSpPr txBox="1"/>
          <p:nvPr/>
        </p:nvSpPr>
        <p:spPr>
          <a:xfrm>
            <a:off x="-635119" y="2677876"/>
            <a:ext cx="18084919" cy="824865"/>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Source Han Sans KR Bold"/>
                <a:ea typeface="Source Han Sans KR Bold"/>
                <a:cs typeface="Source Han Sans KR Bold"/>
                <a:sym typeface="Source Han Sans KR Bold"/>
              </a:rPr>
              <a:t>Multi-Modal Deep Learning for Credit Rating Prediction Using Text and Numerical Data Streams</a:t>
            </a:r>
          </a:p>
          <a:p>
            <a:pPr algn="ctr">
              <a:lnSpc>
                <a:spcPts val="3359"/>
              </a:lnSpc>
              <a:spcBef>
                <a:spcPct val="0"/>
              </a:spcBef>
            </a:pPr>
            <a:endParaRPr lang="en-US" sz="2399">
              <a:solidFill>
                <a:srgbClr val="000000"/>
              </a:solidFill>
              <a:latin typeface="Source Han Sans KR Bold"/>
              <a:ea typeface="Source Han Sans KR Bold"/>
              <a:cs typeface="Source Han Sans KR Bold"/>
              <a:sym typeface="Source Han Sans KR Bold"/>
            </a:endParaRPr>
          </a:p>
        </p:txBody>
      </p:sp>
      <p:sp>
        <p:nvSpPr>
          <p:cNvPr id="9" name="TextBox 9"/>
          <p:cNvSpPr txBox="1"/>
          <p:nvPr/>
        </p:nvSpPr>
        <p:spPr>
          <a:xfrm>
            <a:off x="1166613" y="3097294"/>
            <a:ext cx="803374" cy="405765"/>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Source Han Sans KR Bold"/>
                <a:ea typeface="Source Han Sans KR Bold"/>
                <a:cs typeface="Source Han Sans KR Bold"/>
                <a:sym typeface="Source Han Sans KR Bold"/>
              </a:rPr>
              <a:t>2023 </a:t>
            </a:r>
          </a:p>
        </p:txBody>
      </p:sp>
      <p:sp>
        <p:nvSpPr>
          <p:cNvPr id="10" name="TextBox 10"/>
          <p:cNvSpPr txBox="1"/>
          <p:nvPr/>
        </p:nvSpPr>
        <p:spPr>
          <a:xfrm>
            <a:off x="1200025" y="3719594"/>
            <a:ext cx="2326035" cy="1544320"/>
          </a:xfrm>
          <a:prstGeom prst="rect">
            <a:avLst/>
          </a:prstGeom>
        </p:spPr>
        <p:txBody>
          <a:bodyPr lIns="0" tIns="0" rIns="0" bIns="0" rtlCol="0" anchor="t">
            <a:spAutoFit/>
          </a:bodyPr>
          <a:lstStyle/>
          <a:p>
            <a:pPr algn="l">
              <a:lnSpc>
                <a:spcPts val="3079"/>
              </a:lnSpc>
            </a:pPr>
            <a:r>
              <a:rPr lang="en-US" sz="2199">
                <a:solidFill>
                  <a:srgbClr val="000000"/>
                </a:solidFill>
                <a:latin typeface="Source Han Sans KR"/>
                <a:ea typeface="Source Han Sans KR"/>
                <a:cs typeface="Source Han Sans KR"/>
                <a:sym typeface="Source Han Sans KR"/>
              </a:rPr>
              <a:t>Mahsa Tavakoli</a:t>
            </a:r>
          </a:p>
          <a:p>
            <a:pPr algn="l">
              <a:lnSpc>
                <a:spcPts val="3079"/>
              </a:lnSpc>
            </a:pPr>
            <a:r>
              <a:rPr lang="en-US" sz="2199">
                <a:solidFill>
                  <a:srgbClr val="000000"/>
                </a:solidFill>
                <a:latin typeface="Source Han Sans KR"/>
                <a:ea typeface="Source Han Sans KR"/>
                <a:cs typeface="Source Han Sans KR"/>
                <a:sym typeface="Source Han Sans KR"/>
              </a:rPr>
              <a:t>Rohitash Chandra</a:t>
            </a:r>
          </a:p>
          <a:p>
            <a:pPr algn="l">
              <a:lnSpc>
                <a:spcPts val="3079"/>
              </a:lnSpc>
            </a:pPr>
            <a:r>
              <a:rPr lang="en-US" sz="2199">
                <a:solidFill>
                  <a:srgbClr val="000000"/>
                </a:solidFill>
                <a:latin typeface="Source Han Sans KR"/>
                <a:ea typeface="Source Han Sans KR"/>
                <a:cs typeface="Source Han Sans KR"/>
                <a:sym typeface="Source Han Sans KR"/>
              </a:rPr>
              <a:t>Fengrui Tian</a:t>
            </a:r>
          </a:p>
          <a:p>
            <a:pPr algn="l">
              <a:lnSpc>
                <a:spcPts val="3079"/>
              </a:lnSpc>
              <a:spcBef>
                <a:spcPct val="0"/>
              </a:spcBef>
            </a:pPr>
            <a:r>
              <a:rPr lang="en-US" sz="2199">
                <a:solidFill>
                  <a:srgbClr val="000000"/>
                </a:solidFill>
                <a:latin typeface="Source Han Sans KR"/>
                <a:ea typeface="Source Han Sans KR"/>
                <a:cs typeface="Source Han Sans KR"/>
                <a:sym typeface="Source Han Sans KR"/>
              </a:rPr>
              <a:t>Cristian Bravo</a:t>
            </a:r>
          </a:p>
        </p:txBody>
      </p:sp>
      <p:grpSp>
        <p:nvGrpSpPr>
          <p:cNvPr id="11" name="Group 11"/>
          <p:cNvGrpSpPr/>
          <p:nvPr/>
        </p:nvGrpSpPr>
        <p:grpSpPr>
          <a:xfrm>
            <a:off x="923832" y="1589712"/>
            <a:ext cx="3101664" cy="698372"/>
            <a:chOff x="0" y="0"/>
            <a:chExt cx="816899" cy="183933"/>
          </a:xfrm>
        </p:grpSpPr>
        <p:sp>
          <p:nvSpPr>
            <p:cNvPr id="12" name="Freeform 12"/>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13" name="TextBox 13"/>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논문 소개</a:t>
            </a:r>
          </a:p>
        </p:txBody>
      </p:sp>
      <p:sp>
        <p:nvSpPr>
          <p:cNvPr id="15" name="TextBox 15"/>
          <p:cNvSpPr txBox="1"/>
          <p:nvPr/>
        </p:nvSpPr>
        <p:spPr>
          <a:xfrm>
            <a:off x="1200025" y="5368689"/>
            <a:ext cx="15733321" cy="37274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Source Han Sans KR Bold"/>
                <a:ea typeface="Source Han Sans KR Bold"/>
                <a:cs typeface="Source Han Sans KR Bold"/>
                <a:sym typeface="Source Han Sans KR Bold"/>
              </a:rPr>
              <a:t>URL</a:t>
            </a:r>
            <a:r>
              <a:rPr lang="en-US" sz="2199">
                <a:solidFill>
                  <a:srgbClr val="000000"/>
                </a:solidFill>
                <a:latin typeface="Source Han Sans KR"/>
                <a:ea typeface="Source Han Sans KR"/>
                <a:cs typeface="Source Han Sans KR"/>
                <a:sym typeface="Source Han Sans KR"/>
              </a:rPr>
              <a:t> </a:t>
            </a:r>
            <a:r>
              <a:rPr lang="en-US" sz="2199">
                <a:solidFill>
                  <a:srgbClr val="000000"/>
                </a:solidFill>
                <a:latin typeface="Source Han Sans KR Bold"/>
                <a:ea typeface="Source Han Sans KR Bold"/>
                <a:cs typeface="Source Han Sans KR Bold"/>
                <a:sym typeface="Source Han Sans KR Bold"/>
              </a:rPr>
              <a:t>:</a:t>
            </a:r>
            <a:r>
              <a:rPr lang="en-US" sz="2199">
                <a:solidFill>
                  <a:srgbClr val="000000"/>
                </a:solidFill>
                <a:latin typeface="Source Han Sans KR"/>
                <a:ea typeface="Source Han Sans KR"/>
                <a:cs typeface="Source Han Sans KR"/>
                <a:sym typeface="Source Han Sans KR"/>
              </a:rPr>
              <a:t> https://ar5iv.labs.arxiv.org/html/2304.10740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752307" y="1589712"/>
            <a:ext cx="5439917" cy="698372"/>
            <a:chOff x="0" y="0"/>
            <a:chExt cx="1432735" cy="183933"/>
          </a:xfrm>
        </p:grpSpPr>
        <p:sp>
          <p:nvSpPr>
            <p:cNvPr id="4" name="Freeform 4"/>
            <p:cNvSpPr/>
            <p:nvPr/>
          </p:nvSpPr>
          <p:spPr>
            <a:xfrm>
              <a:off x="0" y="0"/>
              <a:ext cx="1432735" cy="183933"/>
            </a:xfrm>
            <a:custGeom>
              <a:avLst/>
              <a:gdLst/>
              <a:ahLst/>
              <a:cxnLst/>
              <a:rect l="l" t="t" r="r" b="b"/>
              <a:pathLst>
                <a:path w="1432735" h="183933">
                  <a:moveTo>
                    <a:pt x="91967" y="0"/>
                  </a:moveTo>
                  <a:lnTo>
                    <a:pt x="1340769" y="0"/>
                  </a:lnTo>
                  <a:cubicBezTo>
                    <a:pt x="1365160" y="0"/>
                    <a:pt x="1388552" y="9689"/>
                    <a:pt x="1405799" y="26936"/>
                  </a:cubicBezTo>
                  <a:cubicBezTo>
                    <a:pt x="1423046" y="44184"/>
                    <a:pt x="1432735" y="67576"/>
                    <a:pt x="1432735" y="91967"/>
                  </a:cubicBezTo>
                  <a:lnTo>
                    <a:pt x="1432735" y="91967"/>
                  </a:lnTo>
                  <a:cubicBezTo>
                    <a:pt x="1432735" y="116358"/>
                    <a:pt x="1423046" y="139750"/>
                    <a:pt x="1405799" y="156997"/>
                  </a:cubicBezTo>
                  <a:cubicBezTo>
                    <a:pt x="1388552" y="174244"/>
                    <a:pt x="1365160" y="183933"/>
                    <a:pt x="134076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143273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10663853" y="812695"/>
            <a:ext cx="6886914" cy="8833848"/>
          </a:xfrm>
          <a:custGeom>
            <a:avLst/>
            <a:gdLst/>
            <a:ahLst/>
            <a:cxnLst/>
            <a:rect l="l" t="t" r="r" b="b"/>
            <a:pathLst>
              <a:path w="6886914" h="8833848">
                <a:moveTo>
                  <a:pt x="0" y="0"/>
                </a:moveTo>
                <a:lnTo>
                  <a:pt x="6886915" y="0"/>
                </a:lnTo>
                <a:lnTo>
                  <a:pt x="6886915" y="8833848"/>
                </a:lnTo>
                <a:lnTo>
                  <a:pt x="0" y="8833848"/>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752307" y="2659558"/>
            <a:ext cx="9817430" cy="54495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예측 지연별 성능</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단기(Short-Term)</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AUC: 0.936</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가장 높은 성능</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중기(Medium-Term)</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AUC: 0.935</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단기와 유사한 성능</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949959" lvl="2" indent="-316653"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장기(Long-Term)</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AUC: 0.925</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가장 낮은 성능</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
        <p:nvSpPr>
          <p:cNvPr id="8" name="TextBox 8"/>
          <p:cNvSpPr txBox="1"/>
          <p:nvPr/>
        </p:nvSpPr>
        <p:spPr>
          <a:xfrm>
            <a:off x="923832" y="765070"/>
            <a:ext cx="1613743"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07 Results</a:t>
            </a:r>
          </a:p>
        </p:txBody>
      </p:sp>
      <p:sp>
        <p:nvSpPr>
          <p:cNvPr id="9" name="TextBox 9"/>
          <p:cNvSpPr txBox="1"/>
          <p:nvPr/>
        </p:nvSpPr>
        <p:spPr>
          <a:xfrm>
            <a:off x="896125" y="1703948"/>
            <a:ext cx="515228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예측 지연(Lag of Prediction)의 영향</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752307" y="1589712"/>
            <a:ext cx="5439917" cy="698372"/>
            <a:chOff x="0" y="0"/>
            <a:chExt cx="1432735" cy="183933"/>
          </a:xfrm>
        </p:grpSpPr>
        <p:sp>
          <p:nvSpPr>
            <p:cNvPr id="4" name="Freeform 4"/>
            <p:cNvSpPr/>
            <p:nvPr/>
          </p:nvSpPr>
          <p:spPr>
            <a:xfrm>
              <a:off x="0" y="0"/>
              <a:ext cx="1432735" cy="183933"/>
            </a:xfrm>
            <a:custGeom>
              <a:avLst/>
              <a:gdLst/>
              <a:ahLst/>
              <a:cxnLst/>
              <a:rect l="l" t="t" r="r" b="b"/>
              <a:pathLst>
                <a:path w="1432735" h="183933">
                  <a:moveTo>
                    <a:pt x="91967" y="0"/>
                  </a:moveTo>
                  <a:lnTo>
                    <a:pt x="1340769" y="0"/>
                  </a:lnTo>
                  <a:cubicBezTo>
                    <a:pt x="1365160" y="0"/>
                    <a:pt x="1388552" y="9689"/>
                    <a:pt x="1405799" y="26936"/>
                  </a:cubicBezTo>
                  <a:cubicBezTo>
                    <a:pt x="1423046" y="44184"/>
                    <a:pt x="1432735" y="67576"/>
                    <a:pt x="1432735" y="91967"/>
                  </a:cubicBezTo>
                  <a:lnTo>
                    <a:pt x="1432735" y="91967"/>
                  </a:lnTo>
                  <a:cubicBezTo>
                    <a:pt x="1432735" y="116358"/>
                    <a:pt x="1423046" y="139750"/>
                    <a:pt x="1405799" y="156997"/>
                  </a:cubicBezTo>
                  <a:cubicBezTo>
                    <a:pt x="1388552" y="174244"/>
                    <a:pt x="1365160" y="183933"/>
                    <a:pt x="1340769"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1432735" cy="222033"/>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a:off x="6898897" y="1589712"/>
            <a:ext cx="10528783" cy="5277569"/>
          </a:xfrm>
          <a:custGeom>
            <a:avLst/>
            <a:gdLst/>
            <a:ahLst/>
            <a:cxnLst/>
            <a:rect l="l" t="t" r="r" b="b"/>
            <a:pathLst>
              <a:path w="10528783" h="5277569">
                <a:moveTo>
                  <a:pt x="0" y="0"/>
                </a:moveTo>
                <a:lnTo>
                  <a:pt x="10528783" y="0"/>
                </a:lnTo>
                <a:lnTo>
                  <a:pt x="10528783" y="5277569"/>
                </a:lnTo>
                <a:lnTo>
                  <a:pt x="0" y="5277569"/>
                </a:lnTo>
                <a:lnTo>
                  <a:pt x="0" y="0"/>
                </a:lnTo>
                <a:close/>
              </a:path>
            </a:pathLst>
          </a:custGeom>
          <a:blipFill>
            <a:blip r:embed="rId2"/>
            <a:stretch>
              <a:fillRect/>
            </a:stretch>
          </a:blipFill>
          <a:ln w="38100" cap="sq">
            <a:solidFill>
              <a:srgbClr val="000000"/>
            </a:solidFill>
            <a:prstDash val="solid"/>
            <a:miter/>
          </a:ln>
        </p:spPr>
      </p:sp>
      <p:sp>
        <p:nvSpPr>
          <p:cNvPr id="7" name="TextBox 7"/>
          <p:cNvSpPr txBox="1"/>
          <p:nvPr/>
        </p:nvSpPr>
        <p:spPr>
          <a:xfrm>
            <a:off x="860320" y="2851499"/>
            <a:ext cx="9817430" cy="27158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평가 기관과 예측 지연의 결합</a:t>
            </a:r>
          </a:p>
          <a:p>
            <a:pPr algn="l">
              <a:lnSpc>
                <a:spcPts val="3079"/>
              </a:lnSpc>
            </a:pPr>
            <a:endParaRPr lang="en-US" sz="2199">
              <a:solidFill>
                <a:srgbClr val="000000"/>
              </a:solidFill>
              <a:latin typeface="Source Han Sans KR Bold"/>
              <a:ea typeface="Source Han Sans KR Bold"/>
              <a:cs typeface="Source Han Sans KR Bold"/>
              <a:sym typeface="Source Han Sans KR Bold"/>
            </a:endParaRPr>
          </a:p>
          <a:p>
            <a:pPr marL="949959" lvl="2" indent="-316653"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Moody’s 중기 예측</a:t>
            </a:r>
          </a:p>
          <a:p>
            <a:pPr marL="1424938" lvl="3" indent="-356235" algn="l">
              <a:lnSpc>
                <a:spcPts val="3079"/>
              </a:lnSpc>
              <a:buFont typeface="Arial"/>
              <a:buChar char="￭"/>
            </a:pPr>
            <a:r>
              <a:rPr lang="en-US" sz="2199">
                <a:solidFill>
                  <a:srgbClr val="000000"/>
                </a:solidFill>
                <a:latin typeface="Source Han Sans KR"/>
                <a:ea typeface="Source Han Sans KR"/>
                <a:cs typeface="Source Han Sans KR"/>
                <a:sym typeface="Source Han Sans KR"/>
              </a:rPr>
              <a:t>가장 높은 성능</a:t>
            </a: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
        <p:nvSpPr>
          <p:cNvPr id="8" name="TextBox 8"/>
          <p:cNvSpPr txBox="1"/>
          <p:nvPr/>
        </p:nvSpPr>
        <p:spPr>
          <a:xfrm>
            <a:off x="923832" y="765070"/>
            <a:ext cx="1613743"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07 Results</a:t>
            </a:r>
          </a:p>
        </p:txBody>
      </p:sp>
      <p:sp>
        <p:nvSpPr>
          <p:cNvPr id="9" name="TextBox 9"/>
          <p:cNvSpPr txBox="1"/>
          <p:nvPr/>
        </p:nvSpPr>
        <p:spPr>
          <a:xfrm>
            <a:off x="896125" y="1703948"/>
            <a:ext cx="515228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예측 지연(Lag of Prediction)의 영향</a:t>
            </a:r>
          </a:p>
        </p:txBody>
      </p:sp>
      <p:sp>
        <p:nvSpPr>
          <p:cNvPr id="10" name="TextBox 10"/>
          <p:cNvSpPr txBox="1"/>
          <p:nvPr/>
        </p:nvSpPr>
        <p:spPr>
          <a:xfrm>
            <a:off x="860320" y="7400681"/>
            <a:ext cx="16398980" cy="19348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기관 유형의 결과를 지연과 결합하면, 단기 예측이 더 나은 성능으로 이어질 것이라는 예상과 달리 MR 기관 등급에 기반한 중기 예측이 단기 예측보다 성능이 좋음</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중기, 장기 지연의 경우 텍스트 채널이 수치 채널보다 예측에 더 많이 기여하기 때문인 것으로 추정</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4443115"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08 Challenges and Solutions</a:t>
            </a:r>
          </a:p>
        </p:txBody>
      </p:sp>
      <p:grpSp>
        <p:nvGrpSpPr>
          <p:cNvPr id="4" name="Group 4"/>
          <p:cNvGrpSpPr/>
          <p:nvPr/>
        </p:nvGrpSpPr>
        <p:grpSpPr>
          <a:xfrm>
            <a:off x="923832" y="1589712"/>
            <a:ext cx="3272582" cy="698372"/>
            <a:chOff x="0" y="0"/>
            <a:chExt cx="861915" cy="183933"/>
          </a:xfrm>
        </p:grpSpPr>
        <p:sp>
          <p:nvSpPr>
            <p:cNvPr id="5" name="Freeform 5"/>
            <p:cNvSpPr/>
            <p:nvPr/>
          </p:nvSpPr>
          <p:spPr>
            <a:xfrm>
              <a:off x="0" y="0"/>
              <a:ext cx="861915" cy="183933"/>
            </a:xfrm>
            <a:custGeom>
              <a:avLst/>
              <a:gdLst/>
              <a:ahLst/>
              <a:cxnLst/>
              <a:rect l="l" t="t" r="r" b="b"/>
              <a:pathLst>
                <a:path w="861915" h="183933">
                  <a:moveTo>
                    <a:pt x="91967" y="0"/>
                  </a:moveTo>
                  <a:lnTo>
                    <a:pt x="769948" y="0"/>
                  </a:lnTo>
                  <a:cubicBezTo>
                    <a:pt x="794339" y="0"/>
                    <a:pt x="817731" y="9689"/>
                    <a:pt x="834978" y="26936"/>
                  </a:cubicBezTo>
                  <a:cubicBezTo>
                    <a:pt x="852225" y="44184"/>
                    <a:pt x="861915" y="67576"/>
                    <a:pt x="861915" y="91967"/>
                  </a:cubicBezTo>
                  <a:lnTo>
                    <a:pt x="861915" y="91967"/>
                  </a:lnTo>
                  <a:cubicBezTo>
                    <a:pt x="861915" y="116358"/>
                    <a:pt x="852225" y="139750"/>
                    <a:pt x="834978" y="156997"/>
                  </a:cubicBezTo>
                  <a:cubicBezTo>
                    <a:pt x="817731" y="174244"/>
                    <a:pt x="794339" y="183933"/>
                    <a:pt x="769948"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6" name="TextBox 6"/>
            <p:cNvSpPr txBox="1"/>
            <p:nvPr/>
          </p:nvSpPr>
          <p:spPr>
            <a:xfrm>
              <a:off x="0" y="-38100"/>
              <a:ext cx="861915" cy="222033"/>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1302897" y="1703948"/>
            <a:ext cx="251445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프로젝트 과정 문제</a:t>
            </a:r>
          </a:p>
        </p:txBody>
      </p:sp>
      <p:sp>
        <p:nvSpPr>
          <p:cNvPr id="8" name="TextBox 8"/>
          <p:cNvSpPr txBox="1"/>
          <p:nvPr/>
        </p:nvSpPr>
        <p:spPr>
          <a:xfrm>
            <a:off x="3817348" y="3916326"/>
            <a:ext cx="10801499" cy="763270"/>
          </a:xfrm>
          <a:prstGeom prst="rect">
            <a:avLst/>
          </a:prstGeom>
        </p:spPr>
        <p:txBody>
          <a:bodyPr lIns="0" tIns="0" rIns="0" bIns="0" rtlCol="0" anchor="t">
            <a:spAutoFit/>
          </a:bodyPr>
          <a:lstStyle/>
          <a:p>
            <a:pPr algn="l">
              <a:lnSpc>
                <a:spcPts val="3079"/>
              </a:lnSpc>
            </a:pPr>
            <a:r>
              <a:rPr lang="en-US" sz="2199">
                <a:solidFill>
                  <a:srgbClr val="000000"/>
                </a:solidFill>
                <a:latin typeface="Source Han Sans KR"/>
                <a:ea typeface="Source Han Sans KR"/>
                <a:cs typeface="Source Han Sans KR"/>
                <a:sym typeface="Source Han Sans KR"/>
              </a:rPr>
              <a:t>금융 데이터 특성상 데이터 수집이 어려워 현 단계에서는 GPT를 이용해 생성 된 데이터를 사용</a:t>
            </a:r>
          </a:p>
          <a:p>
            <a:pPr algn="l">
              <a:lnSpc>
                <a:spcPts val="3079"/>
              </a:lnSpc>
              <a:spcBef>
                <a:spcPct val="0"/>
              </a:spcBef>
            </a:pPr>
            <a:r>
              <a:rPr lang="en-US" sz="2199">
                <a:solidFill>
                  <a:srgbClr val="000000"/>
                </a:solidFill>
                <a:latin typeface="Source Han Sans KR"/>
                <a:ea typeface="Source Han Sans KR"/>
                <a:cs typeface="Source Han Sans KR"/>
                <a:sym typeface="Source Han Sans KR"/>
              </a:rPr>
              <a:t>Ratings, Earnings call transcript.</a:t>
            </a:r>
          </a:p>
        </p:txBody>
      </p:sp>
      <p:grpSp>
        <p:nvGrpSpPr>
          <p:cNvPr id="9" name="Group 9"/>
          <p:cNvGrpSpPr/>
          <p:nvPr/>
        </p:nvGrpSpPr>
        <p:grpSpPr>
          <a:xfrm>
            <a:off x="923832" y="3068794"/>
            <a:ext cx="2496432" cy="24964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0807"/>
            </a:solidFill>
            <a:ln cap="sq">
              <a:no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12" name="Group 12"/>
          <p:cNvGrpSpPr/>
          <p:nvPr/>
        </p:nvGrpSpPr>
        <p:grpSpPr>
          <a:xfrm>
            <a:off x="845922" y="6345938"/>
            <a:ext cx="2496432" cy="249643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0807"/>
            </a:solidFill>
            <a:ln cap="sq">
              <a:no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15" name="TextBox 15"/>
          <p:cNvSpPr txBox="1"/>
          <p:nvPr/>
        </p:nvSpPr>
        <p:spPr>
          <a:xfrm>
            <a:off x="1490341" y="4111588"/>
            <a:ext cx="1363414" cy="372745"/>
          </a:xfrm>
          <a:prstGeom prst="rect">
            <a:avLst/>
          </a:prstGeom>
        </p:spPr>
        <p:txBody>
          <a:bodyPr lIns="0" tIns="0" rIns="0" bIns="0" rtlCol="0" anchor="t">
            <a:spAutoFit/>
          </a:bodyPr>
          <a:lstStyle/>
          <a:p>
            <a:pPr algn="ctr">
              <a:lnSpc>
                <a:spcPts val="3079"/>
              </a:lnSpc>
              <a:spcBef>
                <a:spcPct val="0"/>
              </a:spcBef>
            </a:pPr>
            <a:r>
              <a:rPr lang="en-US" sz="2199">
                <a:solidFill>
                  <a:srgbClr val="FEFBEE"/>
                </a:solidFill>
                <a:latin typeface="Source Han Sans KR Medium"/>
                <a:ea typeface="Source Han Sans KR Medium"/>
                <a:cs typeface="Source Han Sans KR Medium"/>
                <a:sym typeface="Source Han Sans KR Medium"/>
              </a:rPr>
              <a:t>데이터 수집</a:t>
            </a:r>
          </a:p>
        </p:txBody>
      </p:sp>
      <p:sp>
        <p:nvSpPr>
          <p:cNvPr id="16" name="TextBox 16"/>
          <p:cNvSpPr txBox="1"/>
          <p:nvPr/>
        </p:nvSpPr>
        <p:spPr>
          <a:xfrm>
            <a:off x="1501802" y="7388731"/>
            <a:ext cx="1184672" cy="372745"/>
          </a:xfrm>
          <a:prstGeom prst="rect">
            <a:avLst/>
          </a:prstGeom>
        </p:spPr>
        <p:txBody>
          <a:bodyPr lIns="0" tIns="0" rIns="0" bIns="0" rtlCol="0" anchor="t">
            <a:spAutoFit/>
          </a:bodyPr>
          <a:lstStyle/>
          <a:p>
            <a:pPr algn="ctr">
              <a:lnSpc>
                <a:spcPts val="3079"/>
              </a:lnSpc>
              <a:spcBef>
                <a:spcPct val="0"/>
              </a:spcBef>
            </a:pPr>
            <a:r>
              <a:rPr lang="en-US" sz="2199">
                <a:solidFill>
                  <a:srgbClr val="FEFBEE"/>
                </a:solidFill>
                <a:latin typeface="Source Han Sans KR Bold"/>
                <a:ea typeface="Source Han Sans KR Bold"/>
                <a:cs typeface="Source Han Sans KR Bold"/>
                <a:sym typeface="Source Han Sans KR Bold"/>
              </a:rPr>
              <a:t>모델 구현 </a:t>
            </a:r>
          </a:p>
        </p:txBody>
      </p:sp>
      <p:sp>
        <p:nvSpPr>
          <p:cNvPr id="17" name="TextBox 17"/>
          <p:cNvSpPr txBox="1"/>
          <p:nvPr/>
        </p:nvSpPr>
        <p:spPr>
          <a:xfrm>
            <a:off x="3817348" y="7388731"/>
            <a:ext cx="8671620" cy="37274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Source Han Sans KR"/>
                <a:ea typeface="Source Han Sans KR"/>
                <a:cs typeface="Source Han Sans KR"/>
                <a:sym typeface="Source Han Sans KR"/>
              </a:rPr>
              <a:t>공개된 코드가 버전 문제로 동작하지 않아 자체적인 로직 구현이 필요하였음</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4927550"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09 Conclusion and Future Work</a:t>
            </a:r>
          </a:p>
        </p:txBody>
      </p:sp>
      <p:grpSp>
        <p:nvGrpSpPr>
          <p:cNvPr id="4" name="Group 4"/>
          <p:cNvGrpSpPr/>
          <p:nvPr/>
        </p:nvGrpSpPr>
        <p:grpSpPr>
          <a:xfrm>
            <a:off x="923832" y="1589712"/>
            <a:ext cx="2418523" cy="698372"/>
            <a:chOff x="0" y="0"/>
            <a:chExt cx="636977" cy="183933"/>
          </a:xfrm>
        </p:grpSpPr>
        <p:sp>
          <p:nvSpPr>
            <p:cNvPr id="5" name="Freeform 5"/>
            <p:cNvSpPr/>
            <p:nvPr/>
          </p:nvSpPr>
          <p:spPr>
            <a:xfrm>
              <a:off x="0" y="0"/>
              <a:ext cx="636977" cy="183933"/>
            </a:xfrm>
            <a:custGeom>
              <a:avLst/>
              <a:gdLst/>
              <a:ahLst/>
              <a:cxnLst/>
              <a:rect l="l" t="t" r="r" b="b"/>
              <a:pathLst>
                <a:path w="636977" h="183933">
                  <a:moveTo>
                    <a:pt x="91967" y="0"/>
                  </a:moveTo>
                  <a:lnTo>
                    <a:pt x="545011" y="0"/>
                  </a:lnTo>
                  <a:cubicBezTo>
                    <a:pt x="569402" y="0"/>
                    <a:pt x="592794" y="9689"/>
                    <a:pt x="610041" y="26936"/>
                  </a:cubicBezTo>
                  <a:cubicBezTo>
                    <a:pt x="627288" y="44184"/>
                    <a:pt x="636977" y="67576"/>
                    <a:pt x="636977" y="91967"/>
                  </a:cubicBezTo>
                  <a:lnTo>
                    <a:pt x="636977" y="91967"/>
                  </a:lnTo>
                  <a:cubicBezTo>
                    <a:pt x="636977" y="116358"/>
                    <a:pt x="627288" y="139750"/>
                    <a:pt x="610041" y="156997"/>
                  </a:cubicBezTo>
                  <a:cubicBezTo>
                    <a:pt x="592794" y="174244"/>
                    <a:pt x="569402" y="183933"/>
                    <a:pt x="545011"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6" name="TextBox 6"/>
            <p:cNvSpPr txBox="1"/>
            <p:nvPr/>
          </p:nvSpPr>
          <p:spPr>
            <a:xfrm>
              <a:off x="0" y="-38100"/>
              <a:ext cx="636977" cy="222033"/>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1543398" y="1703948"/>
            <a:ext cx="1257300"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향후 계획</a:t>
            </a:r>
          </a:p>
        </p:txBody>
      </p:sp>
      <p:grpSp>
        <p:nvGrpSpPr>
          <p:cNvPr id="8" name="Group 8"/>
          <p:cNvGrpSpPr/>
          <p:nvPr/>
        </p:nvGrpSpPr>
        <p:grpSpPr>
          <a:xfrm>
            <a:off x="923832" y="3068794"/>
            <a:ext cx="2496432" cy="249643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0807"/>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845922" y="6345938"/>
            <a:ext cx="2496432" cy="249643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0807"/>
            </a:soli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1490341" y="4111588"/>
            <a:ext cx="1363414" cy="372745"/>
          </a:xfrm>
          <a:prstGeom prst="rect">
            <a:avLst/>
          </a:prstGeom>
        </p:spPr>
        <p:txBody>
          <a:bodyPr lIns="0" tIns="0" rIns="0" bIns="0" rtlCol="0" anchor="t">
            <a:spAutoFit/>
          </a:bodyPr>
          <a:lstStyle/>
          <a:p>
            <a:pPr algn="ctr">
              <a:lnSpc>
                <a:spcPts val="3079"/>
              </a:lnSpc>
              <a:spcBef>
                <a:spcPct val="0"/>
              </a:spcBef>
            </a:pPr>
            <a:r>
              <a:rPr lang="en-US" sz="2199">
                <a:solidFill>
                  <a:srgbClr val="FEFBEE"/>
                </a:solidFill>
                <a:latin typeface="Source Han Sans KR Medium"/>
                <a:ea typeface="Source Han Sans KR Medium"/>
                <a:cs typeface="Source Han Sans KR Medium"/>
                <a:sym typeface="Source Han Sans KR Medium"/>
              </a:rPr>
              <a:t>데이터 수집</a:t>
            </a:r>
          </a:p>
        </p:txBody>
      </p:sp>
      <p:sp>
        <p:nvSpPr>
          <p:cNvPr id="15" name="TextBox 15"/>
          <p:cNvSpPr txBox="1"/>
          <p:nvPr/>
        </p:nvSpPr>
        <p:spPr>
          <a:xfrm>
            <a:off x="1501802" y="7388731"/>
            <a:ext cx="1184672" cy="372745"/>
          </a:xfrm>
          <a:prstGeom prst="rect">
            <a:avLst/>
          </a:prstGeom>
        </p:spPr>
        <p:txBody>
          <a:bodyPr lIns="0" tIns="0" rIns="0" bIns="0" rtlCol="0" anchor="t">
            <a:spAutoFit/>
          </a:bodyPr>
          <a:lstStyle/>
          <a:p>
            <a:pPr algn="ctr">
              <a:lnSpc>
                <a:spcPts val="3079"/>
              </a:lnSpc>
              <a:spcBef>
                <a:spcPct val="0"/>
              </a:spcBef>
            </a:pPr>
            <a:r>
              <a:rPr lang="en-US" sz="2199">
                <a:solidFill>
                  <a:srgbClr val="FEFBEE"/>
                </a:solidFill>
                <a:latin typeface="Source Han Sans KR Bold"/>
                <a:ea typeface="Source Han Sans KR Bold"/>
                <a:cs typeface="Source Han Sans KR Bold"/>
                <a:sym typeface="Source Han Sans KR Bold"/>
              </a:rPr>
              <a:t>모델 구현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4927550"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09 Conclusion and Future Work</a:t>
            </a:r>
          </a:p>
        </p:txBody>
      </p:sp>
      <p:grpSp>
        <p:nvGrpSpPr>
          <p:cNvPr id="4" name="Group 4"/>
          <p:cNvGrpSpPr/>
          <p:nvPr/>
        </p:nvGrpSpPr>
        <p:grpSpPr>
          <a:xfrm>
            <a:off x="923832" y="1589712"/>
            <a:ext cx="4047703" cy="698372"/>
            <a:chOff x="0" y="0"/>
            <a:chExt cx="1066062" cy="183933"/>
          </a:xfrm>
        </p:grpSpPr>
        <p:sp>
          <p:nvSpPr>
            <p:cNvPr id="5" name="Freeform 5"/>
            <p:cNvSpPr/>
            <p:nvPr/>
          </p:nvSpPr>
          <p:spPr>
            <a:xfrm>
              <a:off x="0" y="0"/>
              <a:ext cx="1066062" cy="183933"/>
            </a:xfrm>
            <a:custGeom>
              <a:avLst/>
              <a:gdLst/>
              <a:ahLst/>
              <a:cxnLst/>
              <a:rect l="l" t="t" r="r" b="b"/>
              <a:pathLst>
                <a:path w="1066062" h="183933">
                  <a:moveTo>
                    <a:pt x="91967" y="0"/>
                  </a:moveTo>
                  <a:lnTo>
                    <a:pt x="974095" y="0"/>
                  </a:lnTo>
                  <a:cubicBezTo>
                    <a:pt x="998486" y="0"/>
                    <a:pt x="1021878" y="9689"/>
                    <a:pt x="1039125" y="26936"/>
                  </a:cubicBezTo>
                  <a:cubicBezTo>
                    <a:pt x="1056372" y="44184"/>
                    <a:pt x="1066062" y="67576"/>
                    <a:pt x="1066062" y="91967"/>
                  </a:cubicBezTo>
                  <a:lnTo>
                    <a:pt x="1066062" y="91967"/>
                  </a:lnTo>
                  <a:cubicBezTo>
                    <a:pt x="1066062" y="116358"/>
                    <a:pt x="1056372" y="139750"/>
                    <a:pt x="1039125" y="156997"/>
                  </a:cubicBezTo>
                  <a:cubicBezTo>
                    <a:pt x="1021878" y="174244"/>
                    <a:pt x="998486" y="183933"/>
                    <a:pt x="974095"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6" name="TextBox 6"/>
            <p:cNvSpPr txBox="1"/>
            <p:nvPr/>
          </p:nvSpPr>
          <p:spPr>
            <a:xfrm>
              <a:off x="0" y="-38100"/>
              <a:ext cx="1066062" cy="222033"/>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1163457" y="1703948"/>
            <a:ext cx="3568452"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논문과 구현 모델 성능 비교</a:t>
            </a:r>
          </a:p>
        </p:txBody>
      </p:sp>
      <p:graphicFrame>
        <p:nvGraphicFramePr>
          <p:cNvPr id="8" name="Table 8"/>
          <p:cNvGraphicFramePr>
            <a:graphicFrameLocks noGrp="1"/>
          </p:cNvGraphicFramePr>
          <p:nvPr/>
        </p:nvGraphicFramePr>
        <p:xfrm>
          <a:off x="1673876" y="3959114"/>
          <a:ext cx="14940248" cy="5130413"/>
        </p:xfrm>
        <a:graphic>
          <a:graphicData uri="http://schemas.openxmlformats.org/drawingml/2006/table">
            <a:tbl>
              <a:tblPr/>
              <a:tblGrid>
                <a:gridCol w="2134321">
                  <a:extLst>
                    <a:ext uri="{9D8B030D-6E8A-4147-A177-3AD203B41FA5}">
                      <a16:colId xmlns:a16="http://schemas.microsoft.com/office/drawing/2014/main" val="20000"/>
                    </a:ext>
                  </a:extLst>
                </a:gridCol>
                <a:gridCol w="2134321">
                  <a:extLst>
                    <a:ext uri="{9D8B030D-6E8A-4147-A177-3AD203B41FA5}">
                      <a16:colId xmlns:a16="http://schemas.microsoft.com/office/drawing/2014/main" val="20001"/>
                    </a:ext>
                  </a:extLst>
                </a:gridCol>
                <a:gridCol w="2158589">
                  <a:extLst>
                    <a:ext uri="{9D8B030D-6E8A-4147-A177-3AD203B41FA5}">
                      <a16:colId xmlns:a16="http://schemas.microsoft.com/office/drawing/2014/main" val="20002"/>
                    </a:ext>
                  </a:extLst>
                </a:gridCol>
                <a:gridCol w="2110054">
                  <a:extLst>
                    <a:ext uri="{9D8B030D-6E8A-4147-A177-3AD203B41FA5}">
                      <a16:colId xmlns:a16="http://schemas.microsoft.com/office/drawing/2014/main" val="20003"/>
                    </a:ext>
                  </a:extLst>
                </a:gridCol>
                <a:gridCol w="2134321">
                  <a:extLst>
                    <a:ext uri="{9D8B030D-6E8A-4147-A177-3AD203B41FA5}">
                      <a16:colId xmlns:a16="http://schemas.microsoft.com/office/drawing/2014/main" val="20004"/>
                    </a:ext>
                  </a:extLst>
                </a:gridCol>
                <a:gridCol w="2134321">
                  <a:extLst>
                    <a:ext uri="{9D8B030D-6E8A-4147-A177-3AD203B41FA5}">
                      <a16:colId xmlns:a16="http://schemas.microsoft.com/office/drawing/2014/main" val="20005"/>
                    </a:ext>
                  </a:extLst>
                </a:gridCol>
                <a:gridCol w="2134321">
                  <a:extLst>
                    <a:ext uri="{9D8B030D-6E8A-4147-A177-3AD203B41FA5}">
                      <a16:colId xmlns:a16="http://schemas.microsoft.com/office/drawing/2014/main" val="20006"/>
                    </a:ext>
                  </a:extLst>
                </a:gridCol>
              </a:tblGrid>
              <a:tr h="1265164">
                <a:tc>
                  <a:txBody>
                    <a:bodyPr/>
                    <a:lstStyle/>
                    <a:p>
                      <a:pPr algn="ctr">
                        <a:lnSpc>
                          <a:spcPts val="2800"/>
                        </a:lnSpc>
                        <a:defRPr/>
                      </a:pPr>
                      <a:r>
                        <a:rPr lang="en-US" sz="2000">
                          <a:solidFill>
                            <a:srgbClr val="FEFBEE"/>
                          </a:solidFill>
                          <a:latin typeface="Source Han Sans KR Medium"/>
                          <a:ea typeface="Source Han Sans KR Medium"/>
                          <a:cs typeface="Source Han Sans KR Medium"/>
                          <a:sym typeface="Source Han Sans KR Medium"/>
                        </a:rPr>
                        <a:t>구분</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Medium"/>
                          <a:ea typeface="Source Han Sans KR Medium"/>
                          <a:cs typeface="Source Han Sans KR Medium"/>
                          <a:sym typeface="Source Han Sans KR Medium"/>
                        </a:rPr>
                        <a:t>특징1</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Medium"/>
                          <a:ea typeface="Source Han Sans KR Medium"/>
                          <a:cs typeface="Source Han Sans KR Medium"/>
                          <a:sym typeface="Source Han Sans KR Medium"/>
                        </a:rPr>
                        <a:t>특징2</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Medium"/>
                          <a:ea typeface="Source Han Sans KR Medium"/>
                          <a:cs typeface="Source Han Sans KR Medium"/>
                          <a:sym typeface="Source Han Sans KR Medium"/>
                        </a:rPr>
                        <a:t>특징3</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Medium"/>
                          <a:ea typeface="Source Han Sans KR Medium"/>
                          <a:cs typeface="Source Han Sans KR Medium"/>
                          <a:sym typeface="Source Han Sans KR Medium"/>
                        </a:rPr>
                        <a:t>특징4</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Medium"/>
                          <a:ea typeface="Source Han Sans KR Medium"/>
                          <a:cs typeface="Source Han Sans KR Medium"/>
                          <a:sym typeface="Source Han Sans KR Medium"/>
                        </a:rPr>
                        <a:t>특징5</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Medium"/>
                          <a:ea typeface="Source Han Sans KR Medium"/>
                          <a:cs typeface="Source Han Sans KR Medium"/>
                          <a:sym typeface="Source Han Sans KR Medium"/>
                        </a:rPr>
                        <a:t>특징6 </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extLst>
                  <a:ext uri="{0D108BD9-81ED-4DB2-BD59-A6C34878D82A}">
                    <a16:rowId xmlns:a16="http://schemas.microsoft.com/office/drawing/2014/main" val="10000"/>
                  </a:ext>
                </a:extLst>
              </a:tr>
              <a:tr h="1289648">
                <a:tc>
                  <a:txBody>
                    <a:bodyPr/>
                    <a:lstStyle/>
                    <a:p>
                      <a:pPr algn="ctr">
                        <a:lnSpc>
                          <a:spcPts val="2800"/>
                        </a:lnSpc>
                        <a:defRPr/>
                      </a:pPr>
                      <a:r>
                        <a:rPr lang="en-US" sz="2000">
                          <a:solidFill>
                            <a:srgbClr val="090807"/>
                          </a:solidFill>
                          <a:latin typeface="Source Han Sans KR Medium"/>
                          <a:ea typeface="Source Han Sans KR Medium"/>
                          <a:cs typeface="Source Han Sans KR Medium"/>
                          <a:sym typeface="Source Han Sans KR Medium"/>
                        </a:rPr>
                        <a:t>항목1</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X</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X</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extLst>
                  <a:ext uri="{0D108BD9-81ED-4DB2-BD59-A6C34878D82A}">
                    <a16:rowId xmlns:a16="http://schemas.microsoft.com/office/drawing/2014/main" val="10001"/>
                  </a:ext>
                </a:extLst>
              </a:tr>
              <a:tr h="1283009">
                <a:tc>
                  <a:txBody>
                    <a:bodyPr/>
                    <a:lstStyle/>
                    <a:p>
                      <a:pPr algn="ctr">
                        <a:lnSpc>
                          <a:spcPts val="2800"/>
                        </a:lnSpc>
                        <a:defRPr/>
                      </a:pPr>
                      <a:r>
                        <a:rPr lang="en-US" sz="2000">
                          <a:solidFill>
                            <a:srgbClr val="090807"/>
                          </a:solidFill>
                          <a:latin typeface="Source Han Sans KR Medium"/>
                          <a:ea typeface="Source Han Sans KR Medium"/>
                          <a:cs typeface="Source Han Sans KR Medium"/>
                          <a:sym typeface="Source Han Sans KR Medium"/>
                        </a:rPr>
                        <a:t>항목2</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X</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X</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9525" cap="flat" cmpd="sng" algn="ctr">
                      <a:solidFill>
                        <a:srgbClr val="090807"/>
                      </a:solidFill>
                      <a:prstDash val="solid"/>
                      <a:round/>
                      <a:headEnd type="none" w="med" len="med"/>
                      <a:tailEnd type="none" w="med" len="med"/>
                    </a:lnB>
                  </a:tcPr>
                </a:tc>
                <a:extLst>
                  <a:ext uri="{0D108BD9-81ED-4DB2-BD59-A6C34878D82A}">
                    <a16:rowId xmlns:a16="http://schemas.microsoft.com/office/drawing/2014/main" val="10002"/>
                  </a:ext>
                </a:extLst>
              </a:tr>
              <a:tr h="1292592">
                <a:tc>
                  <a:txBody>
                    <a:bodyPr/>
                    <a:lstStyle/>
                    <a:p>
                      <a:pPr algn="ctr">
                        <a:lnSpc>
                          <a:spcPts val="2800"/>
                        </a:lnSpc>
                        <a:defRPr/>
                      </a:pPr>
                      <a:r>
                        <a:rPr lang="en-US" sz="2000">
                          <a:solidFill>
                            <a:srgbClr val="090807"/>
                          </a:solidFill>
                          <a:latin typeface="Source Han Sans KR Medium"/>
                          <a:ea typeface="Source Han Sans KR Medium"/>
                          <a:cs typeface="Source Han Sans KR Medium"/>
                          <a:sym typeface="Source Han Sans KR Medium"/>
                        </a:rPr>
                        <a:t>항목3</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X</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X</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algn="ctr">
                        <a:lnSpc>
                          <a:spcPts val="2800"/>
                        </a:lnSpc>
                        <a:defRPr/>
                      </a:pPr>
                      <a:r>
                        <a:rPr lang="en-US" sz="2000">
                          <a:solidFill>
                            <a:srgbClr val="090807"/>
                          </a:solidFill>
                          <a:latin typeface="Source Han Sans KR"/>
                          <a:ea typeface="Source Han Sans KR"/>
                          <a:cs typeface="Source Han Sans KR"/>
                          <a:sym typeface="Source Han Sans KR"/>
                        </a:rPr>
                        <a:t>O</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4101025" y="-99363"/>
            <a:ext cx="0" cy="10485726"/>
          </a:xfrm>
          <a:prstGeom prst="line">
            <a:avLst/>
          </a:prstGeom>
          <a:ln w="9525" cap="rnd">
            <a:solidFill>
              <a:srgbClr val="000000"/>
            </a:solidFill>
            <a:prstDash val="solid"/>
            <a:headEnd type="none" w="sm" len="sm"/>
            <a:tailEnd type="none" w="sm" len="sm"/>
          </a:ln>
        </p:spPr>
      </p:sp>
      <p:sp>
        <p:nvSpPr>
          <p:cNvPr id="3" name="TextBox 3"/>
          <p:cNvSpPr txBox="1"/>
          <p:nvPr/>
        </p:nvSpPr>
        <p:spPr>
          <a:xfrm>
            <a:off x="118112" y="206000"/>
            <a:ext cx="4512540" cy="822700"/>
          </a:xfrm>
          <a:prstGeom prst="rect">
            <a:avLst/>
          </a:prstGeom>
        </p:spPr>
        <p:txBody>
          <a:bodyPr lIns="0" tIns="0" rIns="0" bIns="0" rtlCol="0" anchor="t">
            <a:spAutoFit/>
          </a:bodyPr>
          <a:lstStyle/>
          <a:p>
            <a:pPr algn="l">
              <a:lnSpc>
                <a:spcPts val="6477"/>
              </a:lnSpc>
            </a:pPr>
            <a:r>
              <a:rPr lang="en-US" sz="5398">
                <a:solidFill>
                  <a:srgbClr val="000000"/>
                </a:solidFill>
                <a:latin typeface="Source Han Sans KR Bold"/>
                <a:ea typeface="Source Han Sans KR Bold"/>
                <a:cs typeface="Source Han Sans KR Bold"/>
                <a:sym typeface="Source Han Sans KR Bold"/>
              </a:rPr>
              <a:t>References</a:t>
            </a:r>
          </a:p>
        </p:txBody>
      </p:sp>
      <p:sp>
        <p:nvSpPr>
          <p:cNvPr id="4" name="TextBox 4"/>
          <p:cNvSpPr txBox="1"/>
          <p:nvPr/>
        </p:nvSpPr>
        <p:spPr>
          <a:xfrm>
            <a:off x="4101025" y="177425"/>
            <a:ext cx="13949469" cy="10001749"/>
          </a:xfrm>
          <a:prstGeom prst="rect">
            <a:avLst/>
          </a:prstGeom>
        </p:spPr>
        <p:txBody>
          <a:bodyPr lIns="0" tIns="0" rIns="0" bIns="0" rtlCol="0" anchor="t">
            <a:spAutoFit/>
          </a:bodyPr>
          <a:lstStyle/>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Neagoe et al. (2018): Deep convolutional neural networks versus multilayer perceptron for financial prediction. In 2018 International Conference on Communications (COMM), pages 201–206. IEEE, 2018.</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Fitzpatrick and Mues (2021): How can lenders prosper? Comparing machine learning approaches to identify profitable peer-to-peer loan investments. European Journal of Operational Research, 294(2):711–722, 2021.</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Lappas and Yannacopoulos (2021): A machine learning approach combining expert knowledge with genetic algorithms in feature selection for credit risk assessment. Applied Soft Computing, 107, 107391, 2021.</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Dastile et al. (2020): Statistical and machine learning models in credit scoring: A systematic literature survey. Applied Soft Computing, 91, 106263, 2020.</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Óskarsdóttir et al. (2019): The value of big data for credit scoring: Enhancing financial inclusion using mobile phone data and social network analytics. Applied Soft Computing, 74, 26–39, 2019.</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Jabeur et al. (2021): Forecasting gold price with the xgboost algorithm and shap interaction values. Annals of Operations Research, pages 1–21, 2021.</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Zhao and Yang (2023): Deep Learning-based Integrated Framework for stock price movement prediction. Applied Soft Computing, 133, 109921, 2023.</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Kim et al. (2020): Can deep learning predict risky retail investors? A case study in financial risk behavior forecasting. European Journal of Operational Research, 283(1):217–234, 2020.</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Seera et al. (2021): An intelligent payment card fraud detection system. Annals of Operations Research, pages 1–23, 2021.</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Mai et al. (2019): Deep learning models for bankruptcy prediction using textual disclosures. European Journal of Operational Research, 274(2):743–758, 2019.</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Aryal et al. (2019): Comparative analysis of the application of deep learning techniques for forex rate prediction. In 2019 international conference on advancements in computing (ICAC), pages 329–333. IEEE, 2019.</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Ahmed et al. (2022): A review on deep sequential models for forecasting time series data. Applied Computational Intelligence and Soft Computing, 2022, 2022.</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Chen et al. (2021): Predicting mortgage early delinquency with machine learning methods. European Journal of Operational Research, 290(1):358–372, 2021.</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Adisa et al. (2022): Credit score prediction using genetic algorithm-lstm technique. In 2022 Conference on Information Communications Technology and Society (ICTAS), pages 1–6. IEEE, 2022.</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Kim et al. (2022): Corporate bankruptcy prediction using machine learning methodologies with a focus on sequential data. Computational Economics, 59(3):1231–1249, 2022.</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Zhuang et al. (2022): Research on quantitative stock selection strategy based on cnn-lstm. In 2022 5th International Conference on Pattern Recognition and Artificial Intelligence (PRAI), pages 1142–1147. IEEE, 2022.</a:t>
            </a:r>
          </a:p>
          <a:p>
            <a:pPr algn="l">
              <a:lnSpc>
                <a:spcPts val="2393"/>
              </a:lnSpc>
            </a:pPr>
            <a:endParaRPr lang="en-US" sz="1709">
              <a:solidFill>
                <a:srgbClr val="000000"/>
              </a:solidFill>
              <a:latin typeface="Source Han Sans KR"/>
              <a:ea typeface="Source Han Sans KR"/>
              <a:cs typeface="Source Han Sans KR"/>
              <a:sym typeface="Source Han Sans KR"/>
            </a:endParaRPr>
          </a:p>
          <a:p>
            <a:pPr algn="l">
              <a:lnSpc>
                <a:spcPts val="2393"/>
              </a:lnSpc>
              <a:spcBef>
                <a:spcPct val="0"/>
              </a:spcBef>
            </a:pPr>
            <a:endParaRPr lang="en-US" sz="170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4101025" y="-99363"/>
            <a:ext cx="0" cy="10485726"/>
          </a:xfrm>
          <a:prstGeom prst="line">
            <a:avLst/>
          </a:prstGeom>
          <a:ln w="9525" cap="rnd">
            <a:solidFill>
              <a:srgbClr val="000000"/>
            </a:solidFill>
            <a:prstDash val="solid"/>
            <a:headEnd type="none" w="sm" len="sm"/>
            <a:tailEnd type="none" w="sm" len="sm"/>
          </a:ln>
        </p:spPr>
      </p:sp>
      <p:sp>
        <p:nvSpPr>
          <p:cNvPr id="3" name="TextBox 3"/>
          <p:cNvSpPr txBox="1"/>
          <p:nvPr/>
        </p:nvSpPr>
        <p:spPr>
          <a:xfrm>
            <a:off x="118112" y="206000"/>
            <a:ext cx="4512540" cy="822700"/>
          </a:xfrm>
          <a:prstGeom prst="rect">
            <a:avLst/>
          </a:prstGeom>
        </p:spPr>
        <p:txBody>
          <a:bodyPr lIns="0" tIns="0" rIns="0" bIns="0" rtlCol="0" anchor="t">
            <a:spAutoFit/>
          </a:bodyPr>
          <a:lstStyle/>
          <a:p>
            <a:pPr algn="l">
              <a:lnSpc>
                <a:spcPts val="6477"/>
              </a:lnSpc>
            </a:pPr>
            <a:r>
              <a:rPr lang="en-US" sz="5398">
                <a:solidFill>
                  <a:srgbClr val="000000"/>
                </a:solidFill>
                <a:latin typeface="Source Han Sans KR Bold"/>
                <a:ea typeface="Source Han Sans KR Bold"/>
                <a:cs typeface="Source Han Sans KR Bold"/>
                <a:sym typeface="Source Han Sans KR Bold"/>
              </a:rPr>
              <a:t>References</a:t>
            </a:r>
          </a:p>
        </p:txBody>
      </p:sp>
      <p:sp>
        <p:nvSpPr>
          <p:cNvPr id="4" name="TextBox 4"/>
          <p:cNvSpPr txBox="1"/>
          <p:nvPr/>
        </p:nvSpPr>
        <p:spPr>
          <a:xfrm>
            <a:off x="4101025" y="177425"/>
            <a:ext cx="13949469" cy="7573481"/>
          </a:xfrm>
          <a:prstGeom prst="rect">
            <a:avLst/>
          </a:prstGeom>
        </p:spPr>
        <p:txBody>
          <a:bodyPr lIns="0" tIns="0" rIns="0" bIns="0" rtlCol="0" anchor="t">
            <a:spAutoFit/>
          </a:bodyPr>
          <a:lstStyle/>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Vidya and Hari (2020): Gold price prediction and modelling using deep learning techniques. In 2020 IEEE Recent Advances in Intelligent Computational Systems (RAICS), pages 28–31. IEEE, 2020.</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Feng et al. (2022): Multimodal transformer networks for financial time-series forecasting. Applied Soft Computing, 112, 107783, 2022.</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Lin et al. (2021): A new convolutional neural network and long short term memory combined model for stock index prediction. In 2021 14th International Congress on Image and Signal Processing, BioMedical Engineering and Informatics (CISP-BMEI), pages 1–6. IEEE, 2021.</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Lee et al. (2014): On the importance of text analysis for stock price prediction. In LREC, volume 2014, pages 1170–1175, 2014.</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Goldberg (2016): A primer on neural network models for natural language processing. Journal of Artificial Intelligence Research, 57:345–420, 2016.</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Vargas et al. (2017): Deep learning for stock market prediction from financial news articles. In 2017 IEEE international conference on computational intelligence and virtual environments for measurement systems and applications (CIVEMSA), pages 60–65. IEEE, 2017.</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Li et al. (2020a): A multimodal event-driven lstm model for stock prediction using online news. IEEE Transactions on Knowledge and Data Engineering, 33(10):3323–3337, 2020a.</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Dorfleitner et al. (2016): Description-text related soft information in peer-to-peer lending–evidence from two leading european platforms. Journal of Banking &amp; Finance, 64:169–187, 2016.</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Chen et al. (2018): The role of punctuation in p2p lending: Evidence from china. Economic Modelling, 68:634–643, 2018.</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Netzer et al. (2019): When words sweat: Identifying signals for loan default in the text of loan applications. Journal of Marketing Research, 56(6):960–980, 2019.</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Kriebel and Stitz (2022): Credit default prediction from user-generated text in peer-to-peer lending using deep learning. European Journal of Operational Research, 302(1):309–323, 2022.</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Matin et al. (2019): Predicting distresses using deep learning of text segments in annual reports. Expert Systems with Applications, 132:199–208, 2019.</a:t>
            </a:r>
          </a:p>
          <a:p>
            <a:pPr marL="369175" lvl="1" indent="-184588" algn="l">
              <a:lnSpc>
                <a:spcPts val="2393"/>
              </a:lnSpc>
              <a:buFont typeface="Arial"/>
              <a:buChar char="•"/>
            </a:pPr>
            <a:r>
              <a:rPr lang="en-US" sz="1709">
                <a:solidFill>
                  <a:srgbClr val="000000"/>
                </a:solidFill>
                <a:latin typeface="Source Han Sans KR"/>
                <a:ea typeface="Source Han Sans KR"/>
                <a:cs typeface="Source Han Sans KR"/>
                <a:sym typeface="Source Han Sans KR"/>
              </a:rPr>
              <a:t>Stevenson et al. (2021): The value of text for small business default prediction: A deep learning approach. European Journal of Operational Research, 295(2):758–771, 2021.</a:t>
            </a:r>
          </a:p>
          <a:p>
            <a:pPr algn="l">
              <a:lnSpc>
                <a:spcPts val="2393"/>
              </a:lnSpc>
              <a:spcBef>
                <a:spcPct val="0"/>
              </a:spcBef>
            </a:pPr>
            <a:endParaRPr lang="en-US" sz="170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1871447" y="5110555"/>
            <a:ext cx="14545107" cy="0"/>
          </a:xfrm>
          <a:prstGeom prst="line">
            <a:avLst/>
          </a:prstGeom>
          <a:ln w="9525" cap="flat">
            <a:solidFill>
              <a:srgbClr val="090807"/>
            </a:solidFill>
            <a:prstDash val="solid"/>
            <a:headEnd type="none" w="sm" len="sm"/>
            <a:tailEnd type="none" w="sm" len="sm"/>
          </a:ln>
        </p:spPr>
      </p:sp>
      <p:sp>
        <p:nvSpPr>
          <p:cNvPr id="3" name="TextBox 3"/>
          <p:cNvSpPr txBox="1"/>
          <p:nvPr/>
        </p:nvSpPr>
        <p:spPr>
          <a:xfrm>
            <a:off x="1966697" y="4230885"/>
            <a:ext cx="3840510" cy="762000"/>
          </a:xfrm>
          <a:prstGeom prst="rect">
            <a:avLst/>
          </a:prstGeom>
        </p:spPr>
        <p:txBody>
          <a:bodyPr lIns="0" tIns="0" rIns="0" bIns="0" rtlCol="0" anchor="t">
            <a:spAutoFit/>
          </a:bodyPr>
          <a:lstStyle/>
          <a:p>
            <a:pPr marL="0" lvl="0" indent="0" algn="l">
              <a:lnSpc>
                <a:spcPts val="6299"/>
              </a:lnSpc>
              <a:spcBef>
                <a:spcPct val="0"/>
              </a:spcBef>
            </a:pPr>
            <a:r>
              <a:rPr lang="en-US" sz="4500">
                <a:solidFill>
                  <a:srgbClr val="090807"/>
                </a:solidFill>
                <a:latin typeface="Source Han Sans KR Bold"/>
                <a:ea typeface="Source Han Sans KR Bold"/>
                <a:cs typeface="Source Han Sans KR Bold"/>
                <a:sym typeface="Source Han Sans KR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2447776"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01 Introduction</a:t>
            </a:r>
          </a:p>
        </p:txBody>
      </p:sp>
      <p:sp>
        <p:nvSpPr>
          <p:cNvPr id="4" name="TextBox 4"/>
          <p:cNvSpPr txBox="1"/>
          <p:nvPr/>
        </p:nvSpPr>
        <p:spPr>
          <a:xfrm>
            <a:off x="770241" y="2630983"/>
            <a:ext cx="15453587" cy="4478655"/>
          </a:xfrm>
          <a:prstGeom prst="rect">
            <a:avLst/>
          </a:prstGeom>
        </p:spPr>
        <p:txBody>
          <a:bodyPr lIns="0" tIns="0" rIns="0" bIns="0" rtlCol="0" anchor="t">
            <a:spAutoFit/>
          </a:bodyPr>
          <a:lstStyle/>
          <a:p>
            <a:pPr marL="474979" lvl="1" indent="-237490" algn="l">
              <a:lnSpc>
                <a:spcPts val="3299"/>
              </a:lnSpc>
              <a:buAutoNum type="arabicPeriod"/>
            </a:pPr>
            <a:r>
              <a:rPr lang="en-US" sz="2199">
                <a:solidFill>
                  <a:srgbClr val="090807"/>
                </a:solidFill>
                <a:latin typeface="Source Han Sans KR Bold"/>
                <a:ea typeface="Source Han Sans KR Bold"/>
                <a:cs typeface="Source Han Sans KR Bold"/>
                <a:sym typeface="Source Han Sans KR Bold"/>
              </a:rPr>
              <a:t>프로젝트 개요 : 기존의 딥러닝 신용평가 예측 연구들은 정형 데이터에 초점이 맞추어져 있었으며 멀티모달 데이터에 대한 연구가 적음을 지적. (프로젝트 목적, 이유)</a:t>
            </a:r>
          </a:p>
          <a:p>
            <a:pPr marL="474979" lvl="1" indent="-237490" algn="l">
              <a:lnSpc>
                <a:spcPts val="3299"/>
              </a:lnSpc>
              <a:buAutoNum type="arabicPeriod"/>
            </a:pPr>
            <a:endParaRPr lang="en-US" sz="2199">
              <a:solidFill>
                <a:srgbClr val="090807"/>
              </a:solidFill>
              <a:latin typeface="Source Han Sans KR Bold"/>
              <a:ea typeface="Source Han Sans KR Bold"/>
              <a:cs typeface="Source Han Sans KR Bold"/>
              <a:sym typeface="Source Han Sans KR Bold"/>
            </a:endParaRPr>
          </a:p>
          <a:p>
            <a:pPr marL="474979" lvl="1" indent="-237490" algn="l">
              <a:lnSpc>
                <a:spcPts val="3299"/>
              </a:lnSpc>
              <a:buAutoNum type="arabicPeriod"/>
            </a:pPr>
            <a:r>
              <a:rPr lang="en-US" sz="2199">
                <a:solidFill>
                  <a:srgbClr val="090807"/>
                </a:solidFill>
                <a:latin typeface="Source Han Sans KR Bold"/>
                <a:ea typeface="Source Han Sans KR Bold"/>
                <a:cs typeface="Source Han Sans KR Bold"/>
                <a:sym typeface="Source Han Sans KR Bold"/>
              </a:rPr>
              <a:t>구현 </a:t>
            </a:r>
          </a:p>
          <a:p>
            <a:pPr marL="474979" lvl="1" indent="-237490" algn="l">
              <a:lnSpc>
                <a:spcPts val="3299"/>
              </a:lnSpc>
              <a:buAutoNum type="arabicPeriod"/>
            </a:pPr>
            <a:r>
              <a:rPr lang="en-US" sz="2199">
                <a:solidFill>
                  <a:srgbClr val="090807"/>
                </a:solidFill>
                <a:latin typeface="Source Han Sans KR Bold"/>
                <a:ea typeface="Source Han Sans KR Bold"/>
                <a:cs typeface="Source Han Sans KR Bold"/>
                <a:sym typeface="Source Han Sans KR Bold"/>
              </a:rPr>
              <a:t>self 모델링</a:t>
            </a:r>
          </a:p>
          <a:p>
            <a:pPr marL="474979" lvl="1" indent="-237490" algn="l">
              <a:lnSpc>
                <a:spcPts val="3299"/>
              </a:lnSpc>
              <a:buAutoNum type="arabicPeriod"/>
            </a:pPr>
            <a:r>
              <a:rPr lang="en-US" sz="2199">
                <a:solidFill>
                  <a:srgbClr val="090807"/>
                </a:solidFill>
                <a:latin typeface="Source Han Sans KR Bold"/>
                <a:ea typeface="Source Han Sans KR Bold"/>
                <a:cs typeface="Source Han Sans KR Bold"/>
                <a:sym typeface="Source Han Sans KR Bold"/>
              </a:rPr>
              <a:t>논문과 비교</a:t>
            </a:r>
          </a:p>
          <a:p>
            <a:pPr algn="l">
              <a:lnSpc>
                <a:spcPts val="3299"/>
              </a:lnSpc>
            </a:pPr>
            <a:r>
              <a:rPr lang="en-US" sz="2199">
                <a:solidFill>
                  <a:srgbClr val="090807"/>
                </a:solidFill>
                <a:latin typeface="Source Han Sans KR Bold"/>
                <a:ea typeface="Source Han Sans KR Bold"/>
                <a:cs typeface="Source Han Sans KR Bold"/>
                <a:sym typeface="Source Han Sans KR Bold"/>
              </a:rPr>
              <a:t>Bond, market - 금융데이터 특성상 수집 어려움 </a:t>
            </a:r>
          </a:p>
          <a:p>
            <a:pPr algn="l">
              <a:lnSpc>
                <a:spcPts val="3299"/>
              </a:lnSpc>
            </a:pPr>
            <a:r>
              <a:rPr lang="en-US" sz="2199">
                <a:solidFill>
                  <a:srgbClr val="090807"/>
                </a:solidFill>
                <a:latin typeface="Source Han Sans KR"/>
                <a:ea typeface="Source Han Sans KR"/>
                <a:cs typeface="Source Han Sans KR"/>
                <a:sym typeface="Source Han Sans KR"/>
              </a:rPr>
              <a:t>covariate - 검색해서 구한 것으로</a:t>
            </a:r>
          </a:p>
          <a:p>
            <a:pPr algn="l">
              <a:lnSpc>
                <a:spcPts val="3299"/>
              </a:lnSpc>
            </a:pPr>
            <a:r>
              <a:rPr lang="en-US" sz="2199">
                <a:solidFill>
                  <a:srgbClr val="090807"/>
                </a:solidFill>
                <a:latin typeface="Source Han Sans KR"/>
                <a:ea typeface="Source Han Sans KR"/>
                <a:cs typeface="Source Han Sans KR"/>
                <a:sym typeface="Source Han Sans KR"/>
              </a:rPr>
              <a:t>Cusip, ticker, date -&gt; concatenate key</a:t>
            </a:r>
          </a:p>
          <a:p>
            <a:pPr algn="l">
              <a:lnSpc>
                <a:spcPts val="3299"/>
              </a:lnSpc>
            </a:pPr>
            <a:endParaRPr lang="en-US" sz="2199">
              <a:solidFill>
                <a:srgbClr val="090807"/>
              </a:solidFill>
              <a:latin typeface="Source Han Sans KR"/>
              <a:ea typeface="Source Han Sans KR"/>
              <a:cs typeface="Source Han Sans KR"/>
              <a:sym typeface="Source Han Sans KR"/>
            </a:endParaRPr>
          </a:p>
          <a:p>
            <a:pPr algn="l">
              <a:lnSpc>
                <a:spcPts val="3299"/>
              </a:lnSpc>
            </a:pPr>
            <a:endParaRPr lang="en-US" sz="2199">
              <a:solidFill>
                <a:srgbClr val="090807"/>
              </a:solidFill>
              <a:latin typeface="Source Han Sans KR"/>
              <a:ea typeface="Source Han Sans KR"/>
              <a:cs typeface="Source Han Sans KR"/>
              <a:sym typeface="Source Han Sans KR"/>
            </a:endParaRPr>
          </a:p>
        </p:txBody>
      </p:sp>
      <p:grpSp>
        <p:nvGrpSpPr>
          <p:cNvPr id="5" name="Group 5"/>
          <p:cNvGrpSpPr/>
          <p:nvPr/>
        </p:nvGrpSpPr>
        <p:grpSpPr>
          <a:xfrm>
            <a:off x="923832" y="1589712"/>
            <a:ext cx="3101664" cy="698372"/>
            <a:chOff x="0" y="0"/>
            <a:chExt cx="816899" cy="183933"/>
          </a:xfrm>
        </p:grpSpPr>
        <p:sp>
          <p:nvSpPr>
            <p:cNvPr id="6" name="Freeform 6"/>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7" name="TextBox 7"/>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프로젝트 개요</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2605236"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02 Project Setup</a:t>
            </a:r>
          </a:p>
        </p:txBody>
      </p:sp>
      <p:grpSp>
        <p:nvGrpSpPr>
          <p:cNvPr id="4" name="Group 4"/>
          <p:cNvGrpSpPr/>
          <p:nvPr/>
        </p:nvGrpSpPr>
        <p:grpSpPr>
          <a:xfrm>
            <a:off x="923832" y="1589712"/>
            <a:ext cx="3101664" cy="698372"/>
            <a:chOff x="0" y="0"/>
            <a:chExt cx="816899" cy="183933"/>
          </a:xfrm>
        </p:grpSpPr>
        <p:sp>
          <p:nvSpPr>
            <p:cNvPr id="5" name="Freeform 5"/>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6" name="TextBox 6"/>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프로젝트 환경</a:t>
            </a:r>
          </a:p>
        </p:txBody>
      </p:sp>
      <p:grpSp>
        <p:nvGrpSpPr>
          <p:cNvPr id="8" name="Group 8"/>
          <p:cNvGrpSpPr/>
          <p:nvPr/>
        </p:nvGrpSpPr>
        <p:grpSpPr>
          <a:xfrm>
            <a:off x="860320" y="2507158"/>
            <a:ext cx="16398980" cy="7251014"/>
            <a:chOff x="0" y="0"/>
            <a:chExt cx="21865306" cy="9668019"/>
          </a:xfrm>
        </p:grpSpPr>
        <p:grpSp>
          <p:nvGrpSpPr>
            <p:cNvPr id="9" name="Group 9"/>
            <p:cNvGrpSpPr/>
            <p:nvPr/>
          </p:nvGrpSpPr>
          <p:grpSpPr>
            <a:xfrm>
              <a:off x="0" y="0"/>
              <a:ext cx="5539347" cy="9668019"/>
              <a:chOff x="0" y="0"/>
              <a:chExt cx="1094192" cy="1909732"/>
            </a:xfrm>
          </p:grpSpPr>
          <p:sp>
            <p:nvSpPr>
              <p:cNvPr id="10" name="Freeform 10"/>
              <p:cNvSpPr/>
              <p:nvPr/>
            </p:nvSpPr>
            <p:spPr>
              <a:xfrm>
                <a:off x="0" y="0"/>
                <a:ext cx="1094192" cy="1909732"/>
              </a:xfrm>
              <a:custGeom>
                <a:avLst/>
                <a:gdLst/>
                <a:ahLst/>
                <a:cxnLst/>
                <a:rect l="l" t="t" r="r" b="b"/>
                <a:pathLst>
                  <a:path w="1094192" h="1909732">
                    <a:moveTo>
                      <a:pt x="0" y="0"/>
                    </a:moveTo>
                    <a:lnTo>
                      <a:pt x="1094192" y="0"/>
                    </a:lnTo>
                    <a:lnTo>
                      <a:pt x="1094192" y="1909732"/>
                    </a:lnTo>
                    <a:lnTo>
                      <a:pt x="0" y="1909732"/>
                    </a:lnTo>
                    <a:close/>
                  </a:path>
                </a:pathLst>
              </a:custGeom>
              <a:solidFill>
                <a:srgbClr val="000000">
                  <a:alpha val="0"/>
                </a:srgbClr>
              </a:solidFill>
              <a:ln w="76200" cap="sq">
                <a:solidFill>
                  <a:srgbClr val="090807"/>
                </a:solidFill>
                <a:prstDash val="solid"/>
                <a:miter/>
              </a:ln>
            </p:spPr>
          </p:sp>
          <p:sp>
            <p:nvSpPr>
              <p:cNvPr id="11" name="TextBox 11"/>
              <p:cNvSpPr txBox="1"/>
              <p:nvPr/>
            </p:nvSpPr>
            <p:spPr>
              <a:xfrm>
                <a:off x="0" y="-38100"/>
                <a:ext cx="1094192" cy="1947832"/>
              </a:xfrm>
              <a:prstGeom prst="rect">
                <a:avLst/>
              </a:prstGeom>
            </p:spPr>
            <p:txBody>
              <a:bodyPr lIns="50800" tIns="50800" rIns="50800" bIns="50800" rtlCol="0" anchor="ctr"/>
              <a:lstStyle/>
              <a:p>
                <a:pPr algn="ctr">
                  <a:lnSpc>
                    <a:spcPts val="3079"/>
                  </a:lnSpc>
                </a:pPr>
                <a:endParaRPr/>
              </a:p>
            </p:txBody>
          </p:sp>
        </p:grpSp>
        <p:grpSp>
          <p:nvGrpSpPr>
            <p:cNvPr id="12" name="Group 12"/>
            <p:cNvGrpSpPr/>
            <p:nvPr/>
          </p:nvGrpSpPr>
          <p:grpSpPr>
            <a:xfrm>
              <a:off x="5452738" y="0"/>
              <a:ext cx="5539347" cy="9668019"/>
              <a:chOff x="0" y="0"/>
              <a:chExt cx="1094192" cy="1909732"/>
            </a:xfrm>
          </p:grpSpPr>
          <p:sp>
            <p:nvSpPr>
              <p:cNvPr id="13" name="Freeform 13"/>
              <p:cNvSpPr/>
              <p:nvPr/>
            </p:nvSpPr>
            <p:spPr>
              <a:xfrm>
                <a:off x="0" y="0"/>
                <a:ext cx="1094192" cy="1909732"/>
              </a:xfrm>
              <a:custGeom>
                <a:avLst/>
                <a:gdLst/>
                <a:ahLst/>
                <a:cxnLst/>
                <a:rect l="l" t="t" r="r" b="b"/>
                <a:pathLst>
                  <a:path w="1094192" h="1909732">
                    <a:moveTo>
                      <a:pt x="0" y="0"/>
                    </a:moveTo>
                    <a:lnTo>
                      <a:pt x="1094192" y="0"/>
                    </a:lnTo>
                    <a:lnTo>
                      <a:pt x="1094192" y="1909732"/>
                    </a:lnTo>
                    <a:lnTo>
                      <a:pt x="0" y="1909732"/>
                    </a:lnTo>
                    <a:close/>
                  </a:path>
                </a:pathLst>
              </a:custGeom>
              <a:solidFill>
                <a:srgbClr val="000000">
                  <a:alpha val="0"/>
                </a:srgbClr>
              </a:solidFill>
              <a:ln w="76200" cap="sq">
                <a:solidFill>
                  <a:srgbClr val="090807"/>
                </a:solidFill>
                <a:prstDash val="solid"/>
                <a:miter/>
              </a:ln>
            </p:spPr>
          </p:sp>
          <p:sp>
            <p:nvSpPr>
              <p:cNvPr id="14" name="TextBox 14"/>
              <p:cNvSpPr txBox="1"/>
              <p:nvPr/>
            </p:nvSpPr>
            <p:spPr>
              <a:xfrm>
                <a:off x="0" y="-38100"/>
                <a:ext cx="1094192" cy="1947832"/>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10905477" y="0"/>
              <a:ext cx="5539347" cy="9668019"/>
              <a:chOff x="0" y="0"/>
              <a:chExt cx="1094192" cy="1909732"/>
            </a:xfrm>
          </p:grpSpPr>
          <p:sp>
            <p:nvSpPr>
              <p:cNvPr id="16" name="Freeform 16"/>
              <p:cNvSpPr/>
              <p:nvPr/>
            </p:nvSpPr>
            <p:spPr>
              <a:xfrm>
                <a:off x="0" y="0"/>
                <a:ext cx="1094192" cy="1909732"/>
              </a:xfrm>
              <a:custGeom>
                <a:avLst/>
                <a:gdLst/>
                <a:ahLst/>
                <a:cxnLst/>
                <a:rect l="l" t="t" r="r" b="b"/>
                <a:pathLst>
                  <a:path w="1094192" h="1909732">
                    <a:moveTo>
                      <a:pt x="0" y="0"/>
                    </a:moveTo>
                    <a:lnTo>
                      <a:pt x="1094192" y="0"/>
                    </a:lnTo>
                    <a:lnTo>
                      <a:pt x="1094192" y="1909732"/>
                    </a:lnTo>
                    <a:lnTo>
                      <a:pt x="0" y="1909732"/>
                    </a:lnTo>
                    <a:close/>
                  </a:path>
                </a:pathLst>
              </a:custGeom>
              <a:solidFill>
                <a:srgbClr val="000000">
                  <a:alpha val="0"/>
                </a:srgbClr>
              </a:solidFill>
              <a:ln w="76200" cap="sq">
                <a:solidFill>
                  <a:srgbClr val="090807"/>
                </a:solidFill>
                <a:prstDash val="solid"/>
                <a:miter/>
              </a:ln>
            </p:spPr>
          </p:sp>
          <p:sp>
            <p:nvSpPr>
              <p:cNvPr id="17" name="TextBox 17"/>
              <p:cNvSpPr txBox="1"/>
              <p:nvPr/>
            </p:nvSpPr>
            <p:spPr>
              <a:xfrm>
                <a:off x="0" y="-38100"/>
                <a:ext cx="1094192" cy="1947832"/>
              </a:xfrm>
              <a:prstGeom prst="rect">
                <a:avLst/>
              </a:prstGeom>
            </p:spPr>
            <p:txBody>
              <a:bodyPr lIns="50800" tIns="50800" rIns="50800" bIns="50800" rtlCol="0" anchor="ctr"/>
              <a:lstStyle/>
              <a:p>
                <a:pPr algn="ctr">
                  <a:lnSpc>
                    <a:spcPts val="3079"/>
                  </a:lnSpc>
                </a:pPr>
                <a:endParaRPr/>
              </a:p>
            </p:txBody>
          </p:sp>
        </p:grpSp>
        <p:grpSp>
          <p:nvGrpSpPr>
            <p:cNvPr id="18" name="Group 18"/>
            <p:cNvGrpSpPr/>
            <p:nvPr/>
          </p:nvGrpSpPr>
          <p:grpSpPr>
            <a:xfrm>
              <a:off x="16325959" y="0"/>
              <a:ext cx="5539347" cy="9668019"/>
              <a:chOff x="0" y="0"/>
              <a:chExt cx="1094192" cy="1909732"/>
            </a:xfrm>
          </p:grpSpPr>
          <p:sp>
            <p:nvSpPr>
              <p:cNvPr id="19" name="Freeform 19"/>
              <p:cNvSpPr/>
              <p:nvPr/>
            </p:nvSpPr>
            <p:spPr>
              <a:xfrm>
                <a:off x="0" y="0"/>
                <a:ext cx="1094192" cy="1909732"/>
              </a:xfrm>
              <a:custGeom>
                <a:avLst/>
                <a:gdLst/>
                <a:ahLst/>
                <a:cxnLst/>
                <a:rect l="l" t="t" r="r" b="b"/>
                <a:pathLst>
                  <a:path w="1094192" h="1909732">
                    <a:moveTo>
                      <a:pt x="0" y="0"/>
                    </a:moveTo>
                    <a:lnTo>
                      <a:pt x="1094192" y="0"/>
                    </a:lnTo>
                    <a:lnTo>
                      <a:pt x="1094192" y="1909732"/>
                    </a:lnTo>
                    <a:lnTo>
                      <a:pt x="0" y="1909732"/>
                    </a:lnTo>
                    <a:close/>
                  </a:path>
                </a:pathLst>
              </a:custGeom>
              <a:solidFill>
                <a:srgbClr val="000000">
                  <a:alpha val="0"/>
                </a:srgbClr>
              </a:solidFill>
              <a:ln w="76200" cap="sq">
                <a:solidFill>
                  <a:srgbClr val="090807"/>
                </a:solidFill>
                <a:prstDash val="solid"/>
                <a:miter/>
              </a:ln>
            </p:spPr>
          </p:sp>
          <p:sp>
            <p:nvSpPr>
              <p:cNvPr id="20" name="TextBox 20"/>
              <p:cNvSpPr txBox="1"/>
              <p:nvPr/>
            </p:nvSpPr>
            <p:spPr>
              <a:xfrm>
                <a:off x="0" y="-38100"/>
                <a:ext cx="1094192" cy="1947832"/>
              </a:xfrm>
              <a:prstGeom prst="rect">
                <a:avLst/>
              </a:prstGeom>
            </p:spPr>
            <p:txBody>
              <a:bodyPr lIns="50800" tIns="50800" rIns="50800" bIns="50800" rtlCol="0" anchor="ctr"/>
              <a:lstStyle/>
              <a:p>
                <a:pPr algn="ctr">
                  <a:lnSpc>
                    <a:spcPts val="3079"/>
                  </a:lnSpc>
                </a:pPr>
                <a:endParaRPr/>
              </a:p>
            </p:txBody>
          </p:sp>
        </p:grpSp>
      </p:grpSp>
      <p:grpSp>
        <p:nvGrpSpPr>
          <p:cNvPr id="21" name="Group 21"/>
          <p:cNvGrpSpPr/>
          <p:nvPr/>
        </p:nvGrpSpPr>
        <p:grpSpPr>
          <a:xfrm>
            <a:off x="1819505" y="2980125"/>
            <a:ext cx="2236141" cy="1173385"/>
            <a:chOff x="0" y="0"/>
            <a:chExt cx="588943" cy="309040"/>
          </a:xfrm>
        </p:grpSpPr>
        <p:sp>
          <p:nvSpPr>
            <p:cNvPr id="22" name="Freeform 22"/>
            <p:cNvSpPr/>
            <p:nvPr/>
          </p:nvSpPr>
          <p:spPr>
            <a:xfrm>
              <a:off x="0" y="0"/>
              <a:ext cx="588943" cy="309040"/>
            </a:xfrm>
            <a:custGeom>
              <a:avLst/>
              <a:gdLst/>
              <a:ahLst/>
              <a:cxnLst/>
              <a:rect l="l" t="t" r="r" b="b"/>
              <a:pathLst>
                <a:path w="588943" h="309040">
                  <a:moveTo>
                    <a:pt x="154520" y="0"/>
                  </a:moveTo>
                  <a:lnTo>
                    <a:pt x="434423" y="0"/>
                  </a:lnTo>
                  <a:cubicBezTo>
                    <a:pt x="519762" y="0"/>
                    <a:pt x="588943" y="69181"/>
                    <a:pt x="588943" y="154520"/>
                  </a:cubicBezTo>
                  <a:lnTo>
                    <a:pt x="588943" y="154520"/>
                  </a:lnTo>
                  <a:cubicBezTo>
                    <a:pt x="588943" y="239859"/>
                    <a:pt x="519762" y="309040"/>
                    <a:pt x="434423" y="309040"/>
                  </a:cubicBezTo>
                  <a:lnTo>
                    <a:pt x="154520" y="309040"/>
                  </a:lnTo>
                  <a:cubicBezTo>
                    <a:pt x="69181" y="309040"/>
                    <a:pt x="0" y="239859"/>
                    <a:pt x="0" y="154520"/>
                  </a:cubicBezTo>
                  <a:lnTo>
                    <a:pt x="0" y="154520"/>
                  </a:lnTo>
                  <a:cubicBezTo>
                    <a:pt x="0" y="69181"/>
                    <a:pt x="69181" y="0"/>
                    <a:pt x="154520" y="0"/>
                  </a:cubicBezTo>
                  <a:close/>
                </a:path>
              </a:pathLst>
            </a:custGeom>
            <a:solidFill>
              <a:srgbClr val="090807"/>
            </a:solidFill>
          </p:spPr>
        </p:sp>
        <p:sp>
          <p:nvSpPr>
            <p:cNvPr id="23" name="TextBox 23"/>
            <p:cNvSpPr txBox="1"/>
            <p:nvPr/>
          </p:nvSpPr>
          <p:spPr>
            <a:xfrm>
              <a:off x="0" y="-38100"/>
              <a:ext cx="588943" cy="347140"/>
            </a:xfrm>
            <a:prstGeom prst="rect">
              <a:avLst/>
            </a:prstGeom>
          </p:spPr>
          <p:txBody>
            <a:bodyPr lIns="50800" tIns="50800" rIns="50800" bIns="50800" rtlCol="0" anchor="ctr"/>
            <a:lstStyle/>
            <a:p>
              <a:pPr algn="ctr">
                <a:lnSpc>
                  <a:spcPts val="3079"/>
                </a:lnSpc>
              </a:pPr>
              <a:endParaRPr/>
            </a:p>
          </p:txBody>
        </p:sp>
      </p:grpSp>
      <p:sp>
        <p:nvSpPr>
          <p:cNvPr id="24" name="TextBox 24"/>
          <p:cNvSpPr txBox="1"/>
          <p:nvPr/>
        </p:nvSpPr>
        <p:spPr>
          <a:xfrm>
            <a:off x="1996745" y="3094361"/>
            <a:ext cx="1881661" cy="860425"/>
          </a:xfrm>
          <a:prstGeom prst="rect">
            <a:avLst/>
          </a:prstGeom>
        </p:spPr>
        <p:txBody>
          <a:bodyPr lIns="0" tIns="0" rIns="0" bIns="0" rtlCol="0" anchor="t">
            <a:spAutoFit/>
          </a:bodyPr>
          <a:lstStyle/>
          <a:p>
            <a:pPr algn="ctr">
              <a:lnSpc>
                <a:spcPts val="3499"/>
              </a:lnSpc>
            </a:pPr>
            <a:r>
              <a:rPr lang="en-US" sz="2499">
                <a:solidFill>
                  <a:srgbClr val="FEFBEE"/>
                </a:solidFill>
                <a:latin typeface="Source Han Sans KR Bold"/>
                <a:ea typeface="Source Han Sans KR Bold"/>
                <a:cs typeface="Source Han Sans KR Bold"/>
                <a:sym typeface="Source Han Sans KR Bold"/>
              </a:rPr>
              <a:t>Language,</a:t>
            </a:r>
          </a:p>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Library</a:t>
            </a:r>
          </a:p>
        </p:txBody>
      </p:sp>
      <p:grpSp>
        <p:nvGrpSpPr>
          <p:cNvPr id="25" name="Group 25"/>
          <p:cNvGrpSpPr/>
          <p:nvPr/>
        </p:nvGrpSpPr>
        <p:grpSpPr>
          <a:xfrm>
            <a:off x="6075180" y="3102232"/>
            <a:ext cx="1903898" cy="698372"/>
            <a:chOff x="0" y="0"/>
            <a:chExt cx="501438" cy="183933"/>
          </a:xfrm>
        </p:grpSpPr>
        <p:sp>
          <p:nvSpPr>
            <p:cNvPr id="26" name="Freeform 26"/>
            <p:cNvSpPr/>
            <p:nvPr/>
          </p:nvSpPr>
          <p:spPr>
            <a:xfrm>
              <a:off x="0" y="0"/>
              <a:ext cx="501438" cy="183933"/>
            </a:xfrm>
            <a:custGeom>
              <a:avLst/>
              <a:gdLst/>
              <a:ahLst/>
              <a:cxnLst/>
              <a:rect l="l" t="t" r="r" b="b"/>
              <a:pathLst>
                <a:path w="501438" h="183933">
                  <a:moveTo>
                    <a:pt x="91967" y="0"/>
                  </a:moveTo>
                  <a:lnTo>
                    <a:pt x="409472" y="0"/>
                  </a:lnTo>
                  <a:cubicBezTo>
                    <a:pt x="460263" y="0"/>
                    <a:pt x="501438" y="41175"/>
                    <a:pt x="501438" y="91967"/>
                  </a:cubicBezTo>
                  <a:lnTo>
                    <a:pt x="501438" y="91967"/>
                  </a:lnTo>
                  <a:cubicBezTo>
                    <a:pt x="501438" y="116358"/>
                    <a:pt x="491749" y="139750"/>
                    <a:pt x="474502" y="156997"/>
                  </a:cubicBezTo>
                  <a:cubicBezTo>
                    <a:pt x="457255" y="174244"/>
                    <a:pt x="433863" y="183933"/>
                    <a:pt x="40947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27" name="TextBox 27"/>
            <p:cNvSpPr txBox="1"/>
            <p:nvPr/>
          </p:nvSpPr>
          <p:spPr>
            <a:xfrm>
              <a:off x="0" y="-38100"/>
              <a:ext cx="501438" cy="222033"/>
            </a:xfrm>
            <a:prstGeom prst="rect">
              <a:avLst/>
            </a:prstGeom>
          </p:spPr>
          <p:txBody>
            <a:bodyPr lIns="50800" tIns="50800" rIns="50800" bIns="50800" rtlCol="0" anchor="ctr"/>
            <a:lstStyle/>
            <a:p>
              <a:pPr algn="ctr">
                <a:lnSpc>
                  <a:spcPts val="3079"/>
                </a:lnSpc>
              </a:pPr>
              <a:endParaRPr/>
            </a:p>
          </p:txBody>
        </p:sp>
      </p:grpSp>
      <p:sp>
        <p:nvSpPr>
          <p:cNvPr id="28" name="TextBox 28"/>
          <p:cNvSpPr txBox="1"/>
          <p:nvPr/>
        </p:nvSpPr>
        <p:spPr>
          <a:xfrm>
            <a:off x="6315188" y="3216467"/>
            <a:ext cx="1423881"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IDE</a:t>
            </a:r>
          </a:p>
        </p:txBody>
      </p:sp>
      <p:grpSp>
        <p:nvGrpSpPr>
          <p:cNvPr id="29" name="Group 29"/>
          <p:cNvGrpSpPr/>
          <p:nvPr/>
        </p:nvGrpSpPr>
        <p:grpSpPr>
          <a:xfrm>
            <a:off x="9594700" y="3072543"/>
            <a:ext cx="3043965" cy="698372"/>
            <a:chOff x="0" y="0"/>
            <a:chExt cx="801703" cy="183933"/>
          </a:xfrm>
        </p:grpSpPr>
        <p:sp>
          <p:nvSpPr>
            <p:cNvPr id="30" name="Freeform 30"/>
            <p:cNvSpPr/>
            <p:nvPr/>
          </p:nvSpPr>
          <p:spPr>
            <a:xfrm>
              <a:off x="0" y="0"/>
              <a:ext cx="801703" cy="183933"/>
            </a:xfrm>
            <a:custGeom>
              <a:avLst/>
              <a:gdLst/>
              <a:ahLst/>
              <a:cxnLst/>
              <a:rect l="l" t="t" r="r" b="b"/>
              <a:pathLst>
                <a:path w="801703" h="183933">
                  <a:moveTo>
                    <a:pt x="91967" y="0"/>
                  </a:moveTo>
                  <a:lnTo>
                    <a:pt x="709736" y="0"/>
                  </a:lnTo>
                  <a:cubicBezTo>
                    <a:pt x="760528" y="0"/>
                    <a:pt x="801703" y="41175"/>
                    <a:pt x="801703" y="91967"/>
                  </a:cubicBezTo>
                  <a:lnTo>
                    <a:pt x="801703" y="91967"/>
                  </a:lnTo>
                  <a:cubicBezTo>
                    <a:pt x="801703" y="116358"/>
                    <a:pt x="792013" y="139750"/>
                    <a:pt x="774766" y="156997"/>
                  </a:cubicBezTo>
                  <a:cubicBezTo>
                    <a:pt x="757519" y="174244"/>
                    <a:pt x="734127" y="183933"/>
                    <a:pt x="709736"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31" name="TextBox 31"/>
            <p:cNvSpPr txBox="1"/>
            <p:nvPr/>
          </p:nvSpPr>
          <p:spPr>
            <a:xfrm>
              <a:off x="0" y="-38100"/>
              <a:ext cx="801703" cy="222033"/>
            </a:xfrm>
            <a:prstGeom prst="rect">
              <a:avLst/>
            </a:prstGeom>
          </p:spPr>
          <p:txBody>
            <a:bodyPr lIns="50800" tIns="50800" rIns="50800" bIns="50800" rtlCol="0" anchor="ctr"/>
            <a:lstStyle/>
            <a:p>
              <a:pPr algn="ctr">
                <a:lnSpc>
                  <a:spcPts val="3079"/>
                </a:lnSpc>
              </a:pPr>
              <a:endParaRPr/>
            </a:p>
          </p:txBody>
        </p:sp>
      </p:grpSp>
      <p:sp>
        <p:nvSpPr>
          <p:cNvPr id="32" name="TextBox 32"/>
          <p:cNvSpPr txBox="1"/>
          <p:nvPr/>
        </p:nvSpPr>
        <p:spPr>
          <a:xfrm>
            <a:off x="9570118" y="3144542"/>
            <a:ext cx="3093129"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Model Training</a:t>
            </a:r>
          </a:p>
        </p:txBody>
      </p:sp>
      <p:grpSp>
        <p:nvGrpSpPr>
          <p:cNvPr id="33" name="Group 33"/>
          <p:cNvGrpSpPr/>
          <p:nvPr/>
        </p:nvGrpSpPr>
        <p:grpSpPr>
          <a:xfrm>
            <a:off x="13679963" y="3072543"/>
            <a:ext cx="3043965" cy="698372"/>
            <a:chOff x="0" y="0"/>
            <a:chExt cx="801703" cy="183933"/>
          </a:xfrm>
        </p:grpSpPr>
        <p:sp>
          <p:nvSpPr>
            <p:cNvPr id="34" name="Freeform 34"/>
            <p:cNvSpPr/>
            <p:nvPr/>
          </p:nvSpPr>
          <p:spPr>
            <a:xfrm>
              <a:off x="0" y="0"/>
              <a:ext cx="801703" cy="183933"/>
            </a:xfrm>
            <a:custGeom>
              <a:avLst/>
              <a:gdLst/>
              <a:ahLst/>
              <a:cxnLst/>
              <a:rect l="l" t="t" r="r" b="b"/>
              <a:pathLst>
                <a:path w="801703" h="183933">
                  <a:moveTo>
                    <a:pt x="91967" y="0"/>
                  </a:moveTo>
                  <a:lnTo>
                    <a:pt x="709736" y="0"/>
                  </a:lnTo>
                  <a:cubicBezTo>
                    <a:pt x="760528" y="0"/>
                    <a:pt x="801703" y="41175"/>
                    <a:pt x="801703" y="91967"/>
                  </a:cubicBezTo>
                  <a:lnTo>
                    <a:pt x="801703" y="91967"/>
                  </a:lnTo>
                  <a:cubicBezTo>
                    <a:pt x="801703" y="116358"/>
                    <a:pt x="792013" y="139750"/>
                    <a:pt x="774766" y="156997"/>
                  </a:cubicBezTo>
                  <a:cubicBezTo>
                    <a:pt x="757519" y="174244"/>
                    <a:pt x="734127" y="183933"/>
                    <a:pt x="709736"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35" name="TextBox 35"/>
            <p:cNvSpPr txBox="1"/>
            <p:nvPr/>
          </p:nvSpPr>
          <p:spPr>
            <a:xfrm>
              <a:off x="0" y="-38100"/>
              <a:ext cx="801703" cy="222033"/>
            </a:xfrm>
            <a:prstGeom prst="rect">
              <a:avLst/>
            </a:prstGeom>
          </p:spPr>
          <p:txBody>
            <a:bodyPr lIns="50800" tIns="50800" rIns="50800" bIns="50800" rtlCol="0" anchor="ctr"/>
            <a:lstStyle/>
            <a:p>
              <a:pPr algn="ctr">
                <a:lnSpc>
                  <a:spcPts val="3079"/>
                </a:lnSpc>
              </a:pPr>
              <a:endParaRPr/>
            </a:p>
          </p:txBody>
        </p:sp>
      </p:grpSp>
      <p:sp>
        <p:nvSpPr>
          <p:cNvPr id="36" name="TextBox 36"/>
          <p:cNvSpPr txBox="1"/>
          <p:nvPr/>
        </p:nvSpPr>
        <p:spPr>
          <a:xfrm>
            <a:off x="13287577" y="3144542"/>
            <a:ext cx="3788936"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Evaluation</a:t>
            </a:r>
          </a:p>
        </p:txBody>
      </p:sp>
      <p:sp>
        <p:nvSpPr>
          <p:cNvPr id="37" name="TextBox 37"/>
          <p:cNvSpPr txBox="1"/>
          <p:nvPr/>
        </p:nvSpPr>
        <p:spPr>
          <a:xfrm>
            <a:off x="1242721" y="4401160"/>
            <a:ext cx="3389709" cy="23253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Python</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TensorFlow</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spcBef>
                <a:spcPct val="0"/>
              </a:spcBef>
              <a:buFont typeface="Arial"/>
              <a:buChar char="•"/>
            </a:pPr>
            <a:r>
              <a:rPr lang="en-US" sz="2199">
                <a:solidFill>
                  <a:srgbClr val="000000"/>
                </a:solidFill>
                <a:latin typeface="Source Han Sans KR"/>
                <a:ea typeface="Source Han Sans KR"/>
                <a:cs typeface="Source Han Sans KR"/>
                <a:sym typeface="Source Han Sans KR"/>
              </a:rPr>
              <a:t>Keras</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
        <p:nvSpPr>
          <p:cNvPr id="38" name="TextBox 38"/>
          <p:cNvSpPr txBox="1"/>
          <p:nvPr/>
        </p:nvSpPr>
        <p:spPr>
          <a:xfrm>
            <a:off x="5332275" y="4401160"/>
            <a:ext cx="3389709" cy="23253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Jupyter Lab</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Google Colab</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VSCode</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
        <p:nvSpPr>
          <p:cNvPr id="39" name="TextBox 39"/>
          <p:cNvSpPr txBox="1"/>
          <p:nvPr/>
        </p:nvSpPr>
        <p:spPr>
          <a:xfrm>
            <a:off x="9417309" y="4401160"/>
            <a:ext cx="3389709" cy="38874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CNN </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LSTM</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GRU</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BERT </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Attentive CNN</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
        <p:nvSpPr>
          <p:cNvPr id="40" name="TextBox 40"/>
          <p:cNvSpPr txBox="1"/>
          <p:nvPr/>
        </p:nvSpPr>
        <p:spPr>
          <a:xfrm>
            <a:off x="13487190" y="4401160"/>
            <a:ext cx="3420645" cy="42779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Weighted AUC (Area Under the Curve)</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F-1 Score</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Out-of-Time (OOT) Test</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a:ea typeface="Source Han Sans KR"/>
                <a:cs typeface="Source Han Sans KR"/>
                <a:sym typeface="Source Han Sans KR"/>
              </a:rPr>
              <a:t>Out-of-Universe (OOU) Test</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grpSp>
        <p:nvGrpSpPr>
          <p:cNvPr id="3" name="Group 3"/>
          <p:cNvGrpSpPr/>
          <p:nvPr/>
        </p:nvGrpSpPr>
        <p:grpSpPr>
          <a:xfrm>
            <a:off x="923832" y="1589712"/>
            <a:ext cx="3101664" cy="698372"/>
            <a:chOff x="0" y="0"/>
            <a:chExt cx="816899" cy="183933"/>
          </a:xfrm>
        </p:grpSpPr>
        <p:sp>
          <p:nvSpPr>
            <p:cNvPr id="4" name="Freeform 4"/>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5" name="TextBox 5"/>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graphicFrame>
        <p:nvGraphicFramePr>
          <p:cNvPr id="6" name="Table 6"/>
          <p:cNvGraphicFramePr>
            <a:graphicFrameLocks noGrp="1"/>
          </p:cNvGraphicFramePr>
          <p:nvPr/>
        </p:nvGraphicFramePr>
        <p:xfrm>
          <a:off x="923832" y="2430958"/>
          <a:ext cx="16038716" cy="3146416"/>
        </p:xfrm>
        <a:graphic>
          <a:graphicData uri="http://schemas.openxmlformats.org/drawingml/2006/table">
            <a:tbl>
              <a:tblPr/>
              <a:tblGrid>
                <a:gridCol w="4009679">
                  <a:extLst>
                    <a:ext uri="{9D8B030D-6E8A-4147-A177-3AD203B41FA5}">
                      <a16:colId xmlns:a16="http://schemas.microsoft.com/office/drawing/2014/main" val="20000"/>
                    </a:ext>
                  </a:extLst>
                </a:gridCol>
                <a:gridCol w="4009679">
                  <a:extLst>
                    <a:ext uri="{9D8B030D-6E8A-4147-A177-3AD203B41FA5}">
                      <a16:colId xmlns:a16="http://schemas.microsoft.com/office/drawing/2014/main" val="20001"/>
                    </a:ext>
                  </a:extLst>
                </a:gridCol>
                <a:gridCol w="4009679">
                  <a:extLst>
                    <a:ext uri="{9D8B030D-6E8A-4147-A177-3AD203B41FA5}">
                      <a16:colId xmlns:a16="http://schemas.microsoft.com/office/drawing/2014/main" val="20002"/>
                    </a:ext>
                  </a:extLst>
                </a:gridCol>
                <a:gridCol w="4009679">
                  <a:extLst>
                    <a:ext uri="{9D8B030D-6E8A-4147-A177-3AD203B41FA5}">
                      <a16:colId xmlns:a16="http://schemas.microsoft.com/office/drawing/2014/main" val="20003"/>
                    </a:ext>
                  </a:extLst>
                </a:gridCol>
              </a:tblGrid>
              <a:tr h="1268144">
                <a:tc>
                  <a:txBody>
                    <a:bodyPr/>
                    <a:lstStyle/>
                    <a:p>
                      <a:pPr algn="ctr">
                        <a:lnSpc>
                          <a:spcPts val="2800"/>
                        </a:lnSpc>
                        <a:defRPr/>
                      </a:pPr>
                      <a:r>
                        <a:rPr lang="en-US" sz="2000">
                          <a:solidFill>
                            <a:srgbClr val="FEFBEE"/>
                          </a:solidFill>
                          <a:latin typeface="Source Han Sans KR Bold"/>
                          <a:ea typeface="Source Han Sans KR Bold"/>
                          <a:cs typeface="Source Han Sans KR Bold"/>
                          <a:sym typeface="Source Han Sans KR Bold"/>
                        </a:rPr>
                        <a:t>7/3(수)</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Bold"/>
                          <a:ea typeface="Source Han Sans KR Bold"/>
                          <a:cs typeface="Source Han Sans KR Bold"/>
                          <a:sym typeface="Source Han Sans KR Bold"/>
                        </a:rPr>
                        <a:t>7/4(목)</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Bold"/>
                          <a:ea typeface="Source Han Sans KR Bold"/>
                          <a:cs typeface="Source Han Sans KR Bold"/>
                          <a:sym typeface="Source Han Sans KR Bold"/>
                        </a:rPr>
                        <a:t>7/5(금)</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Bold"/>
                          <a:ea typeface="Source Han Sans KR Bold"/>
                          <a:cs typeface="Source Han Sans KR Bold"/>
                          <a:sym typeface="Source Han Sans KR Bold"/>
                        </a:rPr>
                        <a:t>7/8(월)</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extLst>
                  <a:ext uri="{0D108BD9-81ED-4DB2-BD59-A6C34878D82A}">
                    <a16:rowId xmlns:a16="http://schemas.microsoft.com/office/drawing/2014/main" val="10000"/>
                  </a:ext>
                </a:extLst>
              </a:tr>
              <a:tr h="1878272">
                <a:tc>
                  <a:txBody>
                    <a:bodyPr/>
                    <a:lstStyle/>
                    <a:p>
                      <a:pPr marL="431801" lvl="1" indent="-215900" algn="l">
                        <a:lnSpc>
                          <a:spcPts val="2800"/>
                        </a:lnSpc>
                        <a:buFont typeface="Arial"/>
                        <a:buChar char="•"/>
                        <a:defRPr/>
                      </a:pPr>
                      <a:r>
                        <a:rPr lang="en-US" sz="2000">
                          <a:solidFill>
                            <a:srgbClr val="090807"/>
                          </a:solidFill>
                          <a:latin typeface="Source Han Sans KR"/>
                          <a:ea typeface="Source Han Sans KR"/>
                          <a:cs typeface="Source Han Sans KR"/>
                          <a:sym typeface="Source Han Sans KR"/>
                        </a:rPr>
                        <a:t>논문 내용 정리</a:t>
                      </a:r>
                      <a:endParaRPr lang="en-US" sz="1100"/>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데이터 사용 신청</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텍스트 데이터 수집 경로 조사</a:t>
                      </a:r>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marL="431801" lvl="1" indent="-215900" algn="l">
                        <a:lnSpc>
                          <a:spcPts val="2800"/>
                        </a:lnSpc>
                        <a:buFont typeface="Arial"/>
                        <a:buChar char="•"/>
                        <a:defRPr/>
                      </a:pPr>
                      <a:r>
                        <a:rPr lang="en-US" sz="2000">
                          <a:solidFill>
                            <a:srgbClr val="090807"/>
                          </a:solidFill>
                          <a:latin typeface="Source Han Sans KR"/>
                          <a:ea typeface="Source Han Sans KR"/>
                          <a:cs typeface="Source Han Sans KR"/>
                          <a:sym typeface="Source Han Sans KR"/>
                        </a:rPr>
                        <a:t>논문 내용 정리</a:t>
                      </a:r>
                      <a:endParaRPr lang="en-US" sz="1100"/>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텍스트 데이터 수집 경로 조사</a:t>
                      </a:r>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marL="431801" lvl="1" indent="-215900" algn="l">
                        <a:lnSpc>
                          <a:spcPts val="2800"/>
                        </a:lnSpc>
                        <a:buFont typeface="Arial"/>
                        <a:buChar char="•"/>
                        <a:defRPr/>
                      </a:pPr>
                      <a:r>
                        <a:rPr lang="en-US" sz="2000">
                          <a:solidFill>
                            <a:srgbClr val="090807"/>
                          </a:solidFill>
                          <a:latin typeface="Source Han Sans KR"/>
                          <a:ea typeface="Source Han Sans KR"/>
                          <a:cs typeface="Source Han Sans KR"/>
                          <a:sym typeface="Source Han Sans KR"/>
                        </a:rPr>
                        <a:t>텍스트 데이터 수집 경로 조사</a:t>
                      </a:r>
                      <a:endParaRPr lang="en-US" sz="1100"/>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텍스트 데이터 수집</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샘플데이터 모델 구현</a:t>
                      </a:r>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marL="431801" lvl="1" indent="-215900" algn="l">
                        <a:lnSpc>
                          <a:spcPts val="2800"/>
                        </a:lnSpc>
                        <a:buFont typeface="Arial"/>
                        <a:buChar char="•"/>
                        <a:defRPr/>
                      </a:pPr>
                      <a:r>
                        <a:rPr lang="en-US" sz="2000">
                          <a:solidFill>
                            <a:srgbClr val="090807"/>
                          </a:solidFill>
                          <a:latin typeface="Source Han Sans KR"/>
                          <a:ea typeface="Source Han Sans KR"/>
                          <a:cs typeface="Source Han Sans KR"/>
                          <a:sym typeface="Source Han Sans KR"/>
                        </a:rPr>
                        <a:t>텍스트 데이터 수집 경로 조사</a:t>
                      </a:r>
                      <a:endParaRPr lang="en-US" sz="1100"/>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텍스트 데이터 수집</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샘플데이터 모델 구현</a:t>
                      </a:r>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TextBox 7"/>
          <p:cNvSpPr txBox="1"/>
          <p:nvPr/>
        </p:nvSpPr>
        <p:spPr>
          <a:xfrm>
            <a:off x="923832" y="765070"/>
            <a:ext cx="2605236"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02 Project Setup</a:t>
            </a:r>
          </a:p>
        </p:txBody>
      </p:sp>
      <p:graphicFrame>
        <p:nvGraphicFramePr>
          <p:cNvPr id="8" name="Table 8"/>
          <p:cNvGraphicFramePr>
            <a:graphicFrameLocks noGrp="1"/>
          </p:cNvGraphicFramePr>
          <p:nvPr/>
        </p:nvGraphicFramePr>
        <p:xfrm>
          <a:off x="860320" y="5977424"/>
          <a:ext cx="16038716" cy="3851266"/>
        </p:xfrm>
        <a:graphic>
          <a:graphicData uri="http://schemas.openxmlformats.org/drawingml/2006/table">
            <a:tbl>
              <a:tblPr/>
              <a:tblGrid>
                <a:gridCol w="4009679">
                  <a:extLst>
                    <a:ext uri="{9D8B030D-6E8A-4147-A177-3AD203B41FA5}">
                      <a16:colId xmlns:a16="http://schemas.microsoft.com/office/drawing/2014/main" val="20000"/>
                    </a:ext>
                  </a:extLst>
                </a:gridCol>
                <a:gridCol w="4009679">
                  <a:extLst>
                    <a:ext uri="{9D8B030D-6E8A-4147-A177-3AD203B41FA5}">
                      <a16:colId xmlns:a16="http://schemas.microsoft.com/office/drawing/2014/main" val="20001"/>
                    </a:ext>
                  </a:extLst>
                </a:gridCol>
                <a:gridCol w="4009679">
                  <a:extLst>
                    <a:ext uri="{9D8B030D-6E8A-4147-A177-3AD203B41FA5}">
                      <a16:colId xmlns:a16="http://schemas.microsoft.com/office/drawing/2014/main" val="20002"/>
                    </a:ext>
                  </a:extLst>
                </a:gridCol>
                <a:gridCol w="4009679">
                  <a:extLst>
                    <a:ext uri="{9D8B030D-6E8A-4147-A177-3AD203B41FA5}">
                      <a16:colId xmlns:a16="http://schemas.microsoft.com/office/drawing/2014/main" val="20003"/>
                    </a:ext>
                  </a:extLst>
                </a:gridCol>
              </a:tblGrid>
              <a:tr h="1266732">
                <a:tc>
                  <a:txBody>
                    <a:bodyPr/>
                    <a:lstStyle/>
                    <a:p>
                      <a:pPr algn="ctr">
                        <a:lnSpc>
                          <a:spcPts val="2800"/>
                        </a:lnSpc>
                        <a:defRPr/>
                      </a:pPr>
                      <a:r>
                        <a:rPr lang="en-US" sz="2000">
                          <a:solidFill>
                            <a:srgbClr val="FEFBEE"/>
                          </a:solidFill>
                          <a:latin typeface="Source Han Sans KR Bold"/>
                          <a:ea typeface="Source Han Sans KR Bold"/>
                          <a:cs typeface="Source Han Sans KR Bold"/>
                          <a:sym typeface="Source Han Sans KR Bold"/>
                        </a:rPr>
                        <a:t>7/9(화)</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Bold"/>
                          <a:ea typeface="Source Han Sans KR Bold"/>
                          <a:cs typeface="Source Han Sans KR Bold"/>
                          <a:sym typeface="Source Han Sans KR Bold"/>
                        </a:rPr>
                        <a:t>7/10(수)</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Bold"/>
                          <a:ea typeface="Source Han Sans KR Bold"/>
                          <a:cs typeface="Source Han Sans KR Bold"/>
                          <a:sym typeface="Source Han Sans KR Bold"/>
                        </a:rPr>
                        <a:t>7/11(목)</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tc>
                  <a:txBody>
                    <a:bodyPr/>
                    <a:lstStyle/>
                    <a:p>
                      <a:pPr algn="ctr">
                        <a:lnSpc>
                          <a:spcPts val="2800"/>
                        </a:lnSpc>
                        <a:defRPr/>
                      </a:pPr>
                      <a:r>
                        <a:rPr lang="en-US" sz="2000">
                          <a:solidFill>
                            <a:srgbClr val="FEFBEE"/>
                          </a:solidFill>
                          <a:latin typeface="Source Han Sans KR Bold"/>
                          <a:ea typeface="Source Han Sans KR Bold"/>
                          <a:cs typeface="Source Han Sans KR Bold"/>
                          <a:sym typeface="Source Han Sans KR Bold"/>
                        </a:rPr>
                        <a:t>7/12(금)</a:t>
                      </a:r>
                      <a:endParaRPr lang="en-US" sz="1100"/>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0" cap="flat" cmpd="sng" algn="ctr">
                      <a:solidFill>
                        <a:srgbClr val="545454"/>
                      </a:solidFill>
                      <a:prstDash val="solid"/>
                      <a:round/>
                      <a:headEnd type="none" w="med" len="med"/>
                      <a:tailEnd type="none" w="med" len="med"/>
                    </a:lnT>
                    <a:lnB w="9525" cap="flat" cmpd="sng" algn="ctr">
                      <a:solidFill>
                        <a:srgbClr val="090807"/>
                      </a:solidFill>
                      <a:prstDash val="solid"/>
                      <a:round/>
                      <a:headEnd type="none" w="med" len="med"/>
                      <a:tailEnd type="none" w="med" len="med"/>
                    </a:lnB>
                    <a:solidFill>
                      <a:srgbClr val="090807"/>
                    </a:solidFill>
                  </a:tcPr>
                </a:tc>
                <a:extLst>
                  <a:ext uri="{0D108BD9-81ED-4DB2-BD59-A6C34878D82A}">
                    <a16:rowId xmlns:a16="http://schemas.microsoft.com/office/drawing/2014/main" val="10000"/>
                  </a:ext>
                </a:extLst>
              </a:tr>
              <a:tr h="2584534">
                <a:tc>
                  <a:txBody>
                    <a:bodyPr/>
                    <a:lstStyle/>
                    <a:p>
                      <a:pPr marL="431801" lvl="1" indent="-215900" algn="l">
                        <a:lnSpc>
                          <a:spcPts val="2800"/>
                        </a:lnSpc>
                        <a:buFont typeface="Arial"/>
                        <a:buChar char="•"/>
                        <a:defRPr/>
                      </a:pPr>
                      <a:r>
                        <a:rPr lang="en-US" sz="2000">
                          <a:solidFill>
                            <a:srgbClr val="090807"/>
                          </a:solidFill>
                          <a:latin typeface="Source Han Sans KR"/>
                          <a:ea typeface="Source Han Sans KR"/>
                          <a:cs typeface="Source Han Sans KR"/>
                          <a:sym typeface="Source Han Sans KR"/>
                        </a:rPr>
                        <a:t>텍스트 데이터 수집 경로 조사</a:t>
                      </a:r>
                      <a:endParaRPr lang="en-US" sz="1100"/>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텍스트 데이터 수집</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수치형 데이터 수집</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샘플데이터 이용 모델 구현</a:t>
                      </a:r>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marL="431801" lvl="1" indent="-215900" algn="l">
                        <a:lnSpc>
                          <a:spcPts val="2800"/>
                        </a:lnSpc>
                        <a:buFont typeface="Arial"/>
                        <a:buChar char="•"/>
                        <a:defRPr/>
                      </a:pPr>
                      <a:r>
                        <a:rPr lang="en-US" sz="2000">
                          <a:solidFill>
                            <a:srgbClr val="090807"/>
                          </a:solidFill>
                          <a:latin typeface="Source Han Sans KR"/>
                          <a:ea typeface="Source Han Sans KR"/>
                          <a:cs typeface="Source Han Sans KR"/>
                          <a:sym typeface="Source Han Sans KR"/>
                        </a:rPr>
                        <a:t>텍스트 데이터 수집</a:t>
                      </a:r>
                      <a:endParaRPr lang="en-US" sz="1100"/>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수치형 데이터 수집</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샘플데이터 이용 모델 구현</a:t>
                      </a:r>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marL="431801" lvl="1" indent="-215900" algn="l">
                        <a:lnSpc>
                          <a:spcPts val="2800"/>
                        </a:lnSpc>
                        <a:buFont typeface="Arial"/>
                        <a:buChar char="•"/>
                        <a:defRPr/>
                      </a:pPr>
                      <a:r>
                        <a:rPr lang="en-US" sz="2000">
                          <a:solidFill>
                            <a:srgbClr val="090807"/>
                          </a:solidFill>
                          <a:latin typeface="Source Han Sans KR"/>
                          <a:ea typeface="Source Han Sans KR"/>
                          <a:cs typeface="Source Han Sans KR"/>
                          <a:sym typeface="Source Han Sans KR"/>
                        </a:rPr>
                        <a:t>텍스트 데이터 수집</a:t>
                      </a:r>
                      <a:endParaRPr lang="en-US" sz="1100"/>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수치형 데이터 수집</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데이터 전처리</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샘플데이터 이용 모델 구현</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보고서 작성</a:t>
                      </a:r>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tc>
                  <a:txBody>
                    <a:bodyPr/>
                    <a:lstStyle/>
                    <a:p>
                      <a:pPr marL="431801" lvl="1" indent="-215900" algn="l">
                        <a:lnSpc>
                          <a:spcPts val="2800"/>
                        </a:lnSpc>
                        <a:buFont typeface="Arial"/>
                        <a:buChar char="•"/>
                        <a:defRPr/>
                      </a:pPr>
                      <a:r>
                        <a:rPr lang="en-US" sz="2000">
                          <a:solidFill>
                            <a:srgbClr val="090807"/>
                          </a:solidFill>
                          <a:latin typeface="Source Han Sans KR"/>
                          <a:ea typeface="Source Han Sans KR"/>
                          <a:cs typeface="Source Han Sans KR"/>
                          <a:sym typeface="Source Han Sans KR"/>
                        </a:rPr>
                        <a:t>모델 구현</a:t>
                      </a:r>
                      <a:endParaRPr lang="en-US" sz="1100"/>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보고서 작성</a:t>
                      </a:r>
                    </a:p>
                    <a:p>
                      <a:pPr marL="431801" lvl="1" indent="-215900" algn="l">
                        <a:lnSpc>
                          <a:spcPts val="2800"/>
                        </a:lnSpc>
                        <a:buFont typeface="Arial"/>
                        <a:buChar char="•"/>
                      </a:pPr>
                      <a:r>
                        <a:rPr lang="en-US" sz="2000">
                          <a:solidFill>
                            <a:srgbClr val="090807"/>
                          </a:solidFill>
                          <a:latin typeface="Source Han Sans KR"/>
                          <a:ea typeface="Source Han Sans KR"/>
                          <a:cs typeface="Source Han Sans KR"/>
                          <a:sym typeface="Source Han Sans KR"/>
                        </a:rPr>
                        <a:t>결과 발표</a:t>
                      </a:r>
                    </a:p>
                  </a:txBody>
                  <a:tcPr marL="180975" marR="180975" marT="180975" marB="180975" anchor="ctr">
                    <a:lnL w="0" cap="flat" cmpd="sng" algn="ctr">
                      <a:solidFill>
                        <a:srgbClr val="0A0808"/>
                      </a:solidFill>
                      <a:prstDash val="solid"/>
                      <a:round/>
                      <a:headEnd type="none" w="med" len="med"/>
                      <a:tailEnd type="none" w="med" len="med"/>
                    </a:lnL>
                    <a:lnR w="0" cap="flat" cmpd="sng" algn="ctr">
                      <a:solidFill>
                        <a:srgbClr val="0A0808"/>
                      </a:solidFill>
                      <a:prstDash val="solid"/>
                      <a:round/>
                      <a:headEnd type="none" w="med" len="med"/>
                      <a:tailEnd type="none" w="med" len="med"/>
                    </a:lnR>
                    <a:lnT w="9525" cap="flat" cmpd="sng" algn="ctr">
                      <a:solidFill>
                        <a:srgbClr val="090807"/>
                      </a:solidFill>
                      <a:prstDash val="solid"/>
                      <a:round/>
                      <a:headEnd type="none" w="med" len="med"/>
                      <a:tailEnd type="none" w="med" len="med"/>
                    </a:lnT>
                    <a:lnB w="38100" cap="flat" cmpd="sng" algn="ctr">
                      <a:solidFill>
                        <a:srgbClr val="090807"/>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TextBox 9"/>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프로젝트 일정</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4" name="TextBox 4"/>
          <p:cNvSpPr txBox="1"/>
          <p:nvPr/>
        </p:nvSpPr>
        <p:spPr>
          <a:xfrm>
            <a:off x="622814" y="3471686"/>
            <a:ext cx="17041091" cy="66211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신용 점수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Neagoe et al. (2018): CNN과 MLP를 사용하여 신용 점수 예측을 수행, CNN이 MLP보다 더 나은 성능을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수익 점수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Fitzpatrick and Mues (2021); Lappas and Yannacopoulos (2021); Dastile et al. (2020); Óskarsdóttir et al. (2019): CNN을 사용하여 수익 점수 예측을 수행, 딥러닝 모델이 전통적인 방법보다 더 높은 정확도를 제공함을 입증함</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가격 움직임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Jabeur et al. (2021); Zhao and Yang (2023): CNN을 사용하여 금융 시장의 가격 움직임을 예측, 시장 변동성 예측에 있어 딥러닝 모델의 유용성을 입증함</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트레이더 분류</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Kim et al. (2020): CNN을 사용하여 트레이더를 분류, 이를 통해 시장 행동 분석에서 CNN의 적용 가능성을 확인함</a:t>
            </a: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pPr>
            <a:endParaRPr lang="en-US" sz="2199">
              <a:solidFill>
                <a:srgbClr val="000000"/>
              </a:solidFill>
              <a:latin typeface="Source Han Sans KR"/>
              <a:ea typeface="Source Han Sans KR"/>
              <a:cs typeface="Source Han Sans KR"/>
              <a:sym typeface="Source Han Sans KR"/>
            </a:endParaRP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sp>
        <p:nvSpPr>
          <p:cNvPr id="5" name="TextBox 5"/>
          <p:cNvSpPr txBox="1"/>
          <p:nvPr/>
        </p:nvSpPr>
        <p:spPr>
          <a:xfrm>
            <a:off x="622814" y="2509660"/>
            <a:ext cx="6000006" cy="504826"/>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Source Han Sans KR Bold"/>
                <a:ea typeface="Source Han Sans KR Bold"/>
                <a:cs typeface="Source Han Sans KR Bold"/>
                <a:sym typeface="Source Han Sans KR Bold"/>
              </a:rPr>
              <a:t>1. CNN 기반의 연구</a:t>
            </a:r>
          </a:p>
        </p:txBody>
      </p:sp>
      <p:grpSp>
        <p:nvGrpSpPr>
          <p:cNvPr id="6" name="Group 6"/>
          <p:cNvGrpSpPr/>
          <p:nvPr/>
        </p:nvGrpSpPr>
        <p:grpSpPr>
          <a:xfrm>
            <a:off x="923832" y="1589712"/>
            <a:ext cx="3101664" cy="698372"/>
            <a:chOff x="0" y="0"/>
            <a:chExt cx="816899" cy="183933"/>
          </a:xfrm>
        </p:grpSpPr>
        <p:sp>
          <p:nvSpPr>
            <p:cNvPr id="7" name="Freeform 7"/>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8" name="TextBox 8"/>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기존의 연구</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EE"/>
        </a:solidFill>
        <a:effectLst/>
      </p:bgPr>
    </p:bg>
    <p:spTree>
      <p:nvGrpSpPr>
        <p:cNvPr id="1" name=""/>
        <p:cNvGrpSpPr/>
        <p:nvPr/>
      </p:nvGrpSpPr>
      <p:grpSpPr>
        <a:xfrm>
          <a:off x="0" y="0"/>
          <a:ext cx="0" cy="0"/>
          <a:chOff x="0" y="0"/>
          <a:chExt cx="0" cy="0"/>
        </a:xfrm>
      </p:grpSpPr>
      <p:sp>
        <p:nvSpPr>
          <p:cNvPr id="2" name="AutoShape 2"/>
          <p:cNvSpPr/>
          <p:nvPr/>
        </p:nvSpPr>
        <p:spPr>
          <a:xfrm>
            <a:off x="860320" y="1347066"/>
            <a:ext cx="1233818" cy="0"/>
          </a:xfrm>
          <a:prstGeom prst="line">
            <a:avLst/>
          </a:prstGeom>
          <a:ln w="38100" cap="flat">
            <a:solidFill>
              <a:srgbClr val="090807"/>
            </a:solidFill>
            <a:prstDash val="solid"/>
            <a:headEnd type="none" w="sm" len="sm"/>
            <a:tailEnd type="none" w="sm" len="sm"/>
          </a:ln>
        </p:spPr>
      </p:sp>
      <p:sp>
        <p:nvSpPr>
          <p:cNvPr id="3" name="TextBox 3"/>
          <p:cNvSpPr txBox="1"/>
          <p:nvPr/>
        </p:nvSpPr>
        <p:spPr>
          <a:xfrm>
            <a:off x="923832" y="765070"/>
            <a:ext cx="3272582" cy="422275"/>
          </a:xfrm>
          <a:prstGeom prst="rect">
            <a:avLst/>
          </a:prstGeom>
        </p:spPr>
        <p:txBody>
          <a:bodyPr lIns="0" tIns="0" rIns="0" bIns="0" rtlCol="0" anchor="t">
            <a:spAutoFit/>
          </a:bodyPr>
          <a:lstStyle/>
          <a:p>
            <a:pPr algn="l">
              <a:lnSpc>
                <a:spcPts val="3499"/>
              </a:lnSpc>
              <a:spcBef>
                <a:spcPct val="0"/>
              </a:spcBef>
            </a:pPr>
            <a:r>
              <a:rPr lang="en-US" sz="2499">
                <a:solidFill>
                  <a:srgbClr val="090807"/>
                </a:solidFill>
                <a:latin typeface="Source Han Sans KR Bold"/>
                <a:ea typeface="Source Han Sans KR Bold"/>
                <a:cs typeface="Source Han Sans KR Bold"/>
                <a:sym typeface="Source Han Sans KR Bold"/>
              </a:rPr>
              <a:t>03 Literature Review</a:t>
            </a:r>
          </a:p>
        </p:txBody>
      </p:sp>
      <p:sp>
        <p:nvSpPr>
          <p:cNvPr id="4" name="TextBox 4"/>
          <p:cNvSpPr txBox="1"/>
          <p:nvPr/>
        </p:nvSpPr>
        <p:spPr>
          <a:xfrm>
            <a:off x="622814" y="2509660"/>
            <a:ext cx="6000006" cy="504826"/>
          </a:xfrm>
          <a:prstGeom prst="rect">
            <a:avLst/>
          </a:prstGeom>
        </p:spPr>
        <p:txBody>
          <a:bodyPr lIns="0" tIns="0" rIns="0" bIns="0" rtlCol="0" anchor="t">
            <a:spAutoFit/>
          </a:bodyPr>
          <a:lstStyle/>
          <a:p>
            <a:pPr algn="l">
              <a:lnSpc>
                <a:spcPts val="4199"/>
              </a:lnSpc>
              <a:spcBef>
                <a:spcPct val="0"/>
              </a:spcBef>
            </a:pPr>
            <a:r>
              <a:rPr lang="en-US" sz="2999">
                <a:solidFill>
                  <a:srgbClr val="000000"/>
                </a:solidFill>
                <a:latin typeface="Source Han Sans KR Bold"/>
                <a:ea typeface="Source Han Sans KR Bold"/>
                <a:cs typeface="Source Han Sans KR Bold"/>
                <a:sym typeface="Source Han Sans KR Bold"/>
              </a:rPr>
              <a:t>1. CNN 기반의 연구</a:t>
            </a:r>
          </a:p>
        </p:txBody>
      </p:sp>
      <p:sp>
        <p:nvSpPr>
          <p:cNvPr id="5" name="TextBox 5"/>
          <p:cNvSpPr txBox="1"/>
          <p:nvPr/>
        </p:nvSpPr>
        <p:spPr>
          <a:xfrm>
            <a:off x="622814" y="3471686"/>
            <a:ext cx="17041091" cy="38874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사기 탐지</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Seera et al. (2021): CNN을 사용하여 금융 사기를 탐지, 딥러닝 모델이 사기 탐지의 정확도를 높일 수 있음을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파산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Mai et al. (2019): 텍스트 데이터와 회계 데이터를 결합하여 CNN을 사용한 파산 예측을 수행, CNN이 텍스트와 숫자 데이터를 효과적으로 통합할 수 있음을 보임</a:t>
            </a:r>
          </a:p>
          <a:p>
            <a:pPr algn="l">
              <a:lnSpc>
                <a:spcPts val="3079"/>
              </a:lnSpc>
            </a:pPr>
            <a:endParaRPr lang="en-US" sz="2199">
              <a:solidFill>
                <a:srgbClr val="000000"/>
              </a:solidFill>
              <a:latin typeface="Source Han Sans KR"/>
              <a:ea typeface="Source Han Sans KR"/>
              <a:cs typeface="Source Han Sans KR"/>
              <a:sym typeface="Source Han Sans KR"/>
            </a:endParaRPr>
          </a:p>
          <a:p>
            <a:pPr marL="474979" lvl="1" indent="-237490" algn="l">
              <a:lnSpc>
                <a:spcPts val="3079"/>
              </a:lnSpc>
              <a:buFont typeface="Arial"/>
              <a:buChar char="•"/>
            </a:pPr>
            <a:r>
              <a:rPr lang="en-US" sz="2199">
                <a:solidFill>
                  <a:srgbClr val="000000"/>
                </a:solidFill>
                <a:latin typeface="Source Han Sans KR Bold"/>
                <a:ea typeface="Source Han Sans KR Bold"/>
                <a:cs typeface="Source Han Sans KR Bold"/>
                <a:sym typeface="Source Han Sans KR Bold"/>
              </a:rPr>
              <a:t>환율 예측</a:t>
            </a:r>
          </a:p>
          <a:p>
            <a:pPr marL="949959" lvl="2" indent="-316653" algn="l">
              <a:lnSpc>
                <a:spcPts val="3079"/>
              </a:lnSpc>
              <a:buFont typeface="Arial"/>
              <a:buChar char="⚬"/>
            </a:pPr>
            <a:r>
              <a:rPr lang="en-US" sz="2199">
                <a:solidFill>
                  <a:srgbClr val="000000"/>
                </a:solidFill>
                <a:latin typeface="Source Han Sans KR"/>
                <a:ea typeface="Source Han Sans KR"/>
                <a:cs typeface="Source Han Sans KR"/>
                <a:sym typeface="Source Han Sans KR"/>
              </a:rPr>
              <a:t>Aryal et al. (2019): CNN을 사용하여 미국 달러와 스리랑카 루피 간의 환율 예측을 수행, CNN 모델이 가장 높은 정확도를 보임</a:t>
            </a:r>
          </a:p>
          <a:p>
            <a:pPr algn="l">
              <a:lnSpc>
                <a:spcPts val="3079"/>
              </a:lnSpc>
              <a:spcBef>
                <a:spcPct val="0"/>
              </a:spcBef>
            </a:pPr>
            <a:endParaRPr lang="en-US" sz="2199">
              <a:solidFill>
                <a:srgbClr val="000000"/>
              </a:solidFill>
              <a:latin typeface="Source Han Sans KR"/>
              <a:ea typeface="Source Han Sans KR"/>
              <a:cs typeface="Source Han Sans KR"/>
              <a:sym typeface="Source Han Sans KR"/>
            </a:endParaRPr>
          </a:p>
        </p:txBody>
      </p:sp>
      <p:grpSp>
        <p:nvGrpSpPr>
          <p:cNvPr id="6" name="Group 6"/>
          <p:cNvGrpSpPr/>
          <p:nvPr/>
        </p:nvGrpSpPr>
        <p:grpSpPr>
          <a:xfrm>
            <a:off x="923832" y="1589712"/>
            <a:ext cx="3101664" cy="698372"/>
            <a:chOff x="0" y="0"/>
            <a:chExt cx="816899" cy="183933"/>
          </a:xfrm>
        </p:grpSpPr>
        <p:sp>
          <p:nvSpPr>
            <p:cNvPr id="7" name="Freeform 7"/>
            <p:cNvSpPr/>
            <p:nvPr/>
          </p:nvSpPr>
          <p:spPr>
            <a:xfrm>
              <a:off x="0" y="0"/>
              <a:ext cx="816899" cy="183933"/>
            </a:xfrm>
            <a:custGeom>
              <a:avLst/>
              <a:gdLst/>
              <a:ahLst/>
              <a:cxnLst/>
              <a:rect l="l" t="t" r="r" b="b"/>
              <a:pathLst>
                <a:path w="816899" h="183933">
                  <a:moveTo>
                    <a:pt x="91967" y="0"/>
                  </a:moveTo>
                  <a:lnTo>
                    <a:pt x="724932" y="0"/>
                  </a:lnTo>
                  <a:cubicBezTo>
                    <a:pt x="749323" y="0"/>
                    <a:pt x="772716" y="9689"/>
                    <a:pt x="789963" y="26936"/>
                  </a:cubicBezTo>
                  <a:cubicBezTo>
                    <a:pt x="807210" y="44184"/>
                    <a:pt x="816899" y="67576"/>
                    <a:pt x="816899" y="91967"/>
                  </a:cubicBezTo>
                  <a:lnTo>
                    <a:pt x="816899" y="91967"/>
                  </a:lnTo>
                  <a:cubicBezTo>
                    <a:pt x="816899" y="116358"/>
                    <a:pt x="807210" y="139750"/>
                    <a:pt x="789963" y="156997"/>
                  </a:cubicBezTo>
                  <a:cubicBezTo>
                    <a:pt x="772716" y="174244"/>
                    <a:pt x="749323" y="183933"/>
                    <a:pt x="724932" y="183933"/>
                  </a:cubicBezTo>
                  <a:lnTo>
                    <a:pt x="91967" y="183933"/>
                  </a:lnTo>
                  <a:cubicBezTo>
                    <a:pt x="67576" y="183933"/>
                    <a:pt x="44184" y="174244"/>
                    <a:pt x="26936" y="156997"/>
                  </a:cubicBezTo>
                  <a:cubicBezTo>
                    <a:pt x="9689" y="139750"/>
                    <a:pt x="0" y="116358"/>
                    <a:pt x="0" y="91967"/>
                  </a:cubicBezTo>
                  <a:lnTo>
                    <a:pt x="0" y="91967"/>
                  </a:lnTo>
                  <a:cubicBezTo>
                    <a:pt x="0" y="67576"/>
                    <a:pt x="9689" y="44184"/>
                    <a:pt x="26936" y="26936"/>
                  </a:cubicBezTo>
                  <a:cubicBezTo>
                    <a:pt x="44184" y="9689"/>
                    <a:pt x="67576" y="0"/>
                    <a:pt x="91967" y="0"/>
                  </a:cubicBezTo>
                  <a:close/>
                </a:path>
              </a:pathLst>
            </a:custGeom>
            <a:solidFill>
              <a:srgbClr val="090807"/>
            </a:solidFill>
          </p:spPr>
        </p:sp>
        <p:sp>
          <p:nvSpPr>
            <p:cNvPr id="8" name="TextBox 8"/>
            <p:cNvSpPr txBox="1"/>
            <p:nvPr/>
          </p:nvSpPr>
          <p:spPr>
            <a:xfrm>
              <a:off x="0" y="-38100"/>
              <a:ext cx="816899" cy="222033"/>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1447042" y="1703948"/>
            <a:ext cx="2055243" cy="422275"/>
          </a:xfrm>
          <a:prstGeom prst="rect">
            <a:avLst/>
          </a:prstGeom>
        </p:spPr>
        <p:txBody>
          <a:bodyPr lIns="0" tIns="0" rIns="0" bIns="0" rtlCol="0" anchor="t">
            <a:spAutoFit/>
          </a:bodyPr>
          <a:lstStyle/>
          <a:p>
            <a:pPr algn="ctr">
              <a:lnSpc>
                <a:spcPts val="3499"/>
              </a:lnSpc>
              <a:spcBef>
                <a:spcPct val="0"/>
              </a:spcBef>
            </a:pPr>
            <a:r>
              <a:rPr lang="en-US" sz="2499">
                <a:solidFill>
                  <a:srgbClr val="FEFBEE"/>
                </a:solidFill>
                <a:latin typeface="Source Han Sans KR Bold"/>
                <a:ea typeface="Source Han Sans KR Bold"/>
                <a:cs typeface="Source Han Sans KR Bold"/>
                <a:sym typeface="Source Han Sans KR Bold"/>
              </a:rPr>
              <a:t>기존의 연구</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4150</Words>
  <Application>Microsoft Macintosh PowerPoint</Application>
  <PresentationFormat>사용자 지정</PresentationFormat>
  <Paragraphs>624</Paragraphs>
  <Slides>47</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47</vt:i4>
      </vt:variant>
    </vt:vector>
  </HeadingPairs>
  <TitlesOfParts>
    <vt:vector size="54" baseType="lpstr">
      <vt:lpstr>Source Han Sans KR Medium</vt:lpstr>
      <vt:lpstr>Source Han Sans KR</vt:lpstr>
      <vt:lpstr>Raleway Bold</vt:lpstr>
      <vt:lpstr>Calibri</vt:lpstr>
      <vt:lpstr>Source Han Sans KR Bold</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옐로우 블랙 깔끔한 보고서 프레젠테이션</dc:title>
  <cp:lastModifiedBy>Microsoft Office User</cp:lastModifiedBy>
  <cp:revision>2</cp:revision>
  <dcterms:created xsi:type="dcterms:W3CDTF">2006-08-16T00:00:00Z</dcterms:created>
  <dcterms:modified xsi:type="dcterms:W3CDTF">2024-07-24T01:32:35Z</dcterms:modified>
  <dc:identifier>DAGKmSsv6GE</dc:identifier>
</cp:coreProperties>
</file>